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140"/>
  </p:notesMasterIdLst>
  <p:sldIdLst>
    <p:sldId id="256" r:id="rId2"/>
    <p:sldId id="349" r:id="rId3"/>
    <p:sldId id="257" r:id="rId4"/>
    <p:sldId id="258" r:id="rId5"/>
    <p:sldId id="259" r:id="rId6"/>
    <p:sldId id="260" r:id="rId7"/>
    <p:sldId id="261" r:id="rId8"/>
    <p:sldId id="351" r:id="rId9"/>
    <p:sldId id="262" r:id="rId10"/>
    <p:sldId id="263" r:id="rId11"/>
    <p:sldId id="264" r:id="rId12"/>
    <p:sldId id="265" r:id="rId13"/>
    <p:sldId id="266" r:id="rId14"/>
    <p:sldId id="350" r:id="rId15"/>
    <p:sldId id="267" r:id="rId16"/>
    <p:sldId id="268" r:id="rId17"/>
    <p:sldId id="269" r:id="rId18"/>
    <p:sldId id="352" r:id="rId19"/>
    <p:sldId id="270" r:id="rId20"/>
    <p:sldId id="271" r:id="rId21"/>
    <p:sldId id="272" r:id="rId22"/>
    <p:sldId id="353" r:id="rId23"/>
    <p:sldId id="273" r:id="rId24"/>
    <p:sldId id="354" r:id="rId25"/>
    <p:sldId id="275" r:id="rId26"/>
    <p:sldId id="276" r:id="rId27"/>
    <p:sldId id="355" r:id="rId28"/>
    <p:sldId id="356" r:id="rId29"/>
    <p:sldId id="277" r:id="rId30"/>
    <p:sldId id="278" r:id="rId31"/>
    <p:sldId id="279" r:id="rId32"/>
    <p:sldId id="357" r:id="rId33"/>
    <p:sldId id="280" r:id="rId34"/>
    <p:sldId id="358" r:id="rId35"/>
    <p:sldId id="359" r:id="rId36"/>
    <p:sldId id="281" r:id="rId37"/>
    <p:sldId id="282" r:id="rId38"/>
    <p:sldId id="283" r:id="rId39"/>
    <p:sldId id="360" r:id="rId40"/>
    <p:sldId id="363" r:id="rId41"/>
    <p:sldId id="364" r:id="rId42"/>
    <p:sldId id="362" r:id="rId43"/>
    <p:sldId id="284" r:id="rId44"/>
    <p:sldId id="285" r:id="rId45"/>
    <p:sldId id="368" r:id="rId46"/>
    <p:sldId id="286" r:id="rId47"/>
    <p:sldId id="287" r:id="rId48"/>
    <p:sldId id="288" r:id="rId49"/>
    <p:sldId id="289" r:id="rId50"/>
    <p:sldId id="290" r:id="rId51"/>
    <p:sldId id="291" r:id="rId52"/>
    <p:sldId id="292" r:id="rId53"/>
    <p:sldId id="293" r:id="rId54"/>
    <p:sldId id="365" r:id="rId55"/>
    <p:sldId id="294" r:id="rId56"/>
    <p:sldId id="382" r:id="rId57"/>
    <p:sldId id="383" r:id="rId58"/>
    <p:sldId id="295" r:id="rId59"/>
    <p:sldId id="296" r:id="rId60"/>
    <p:sldId id="297" r:id="rId61"/>
    <p:sldId id="367" r:id="rId62"/>
    <p:sldId id="366" r:id="rId63"/>
    <p:sldId id="298" r:id="rId64"/>
    <p:sldId id="299" r:id="rId65"/>
    <p:sldId id="385" r:id="rId66"/>
    <p:sldId id="386" r:id="rId67"/>
    <p:sldId id="300" r:id="rId68"/>
    <p:sldId id="301" r:id="rId69"/>
    <p:sldId id="384" r:id="rId70"/>
    <p:sldId id="302" r:id="rId71"/>
    <p:sldId id="387" r:id="rId72"/>
    <p:sldId id="303" r:id="rId73"/>
    <p:sldId id="304" r:id="rId74"/>
    <p:sldId id="305" r:id="rId75"/>
    <p:sldId id="306" r:id="rId76"/>
    <p:sldId id="307" r:id="rId77"/>
    <p:sldId id="388" r:id="rId78"/>
    <p:sldId id="308" r:id="rId79"/>
    <p:sldId id="309" r:id="rId80"/>
    <p:sldId id="389" r:id="rId81"/>
    <p:sldId id="310" r:id="rId82"/>
    <p:sldId id="369" r:id="rId83"/>
    <p:sldId id="311" r:id="rId84"/>
    <p:sldId id="312" r:id="rId85"/>
    <p:sldId id="313" r:id="rId86"/>
    <p:sldId id="370" r:id="rId87"/>
    <p:sldId id="371" r:id="rId88"/>
    <p:sldId id="314" r:id="rId89"/>
    <p:sldId id="315" r:id="rId90"/>
    <p:sldId id="316" r:id="rId91"/>
    <p:sldId id="372" r:id="rId92"/>
    <p:sldId id="317" r:id="rId93"/>
    <p:sldId id="373" r:id="rId94"/>
    <p:sldId id="374" r:id="rId95"/>
    <p:sldId id="375" r:id="rId96"/>
    <p:sldId id="376" r:id="rId97"/>
    <p:sldId id="377" r:id="rId98"/>
    <p:sldId id="378" r:id="rId99"/>
    <p:sldId id="379" r:id="rId100"/>
    <p:sldId id="380" r:id="rId101"/>
    <p:sldId id="381" r:id="rId102"/>
    <p:sldId id="318" r:id="rId103"/>
    <p:sldId id="319" r:id="rId104"/>
    <p:sldId id="320" r:id="rId105"/>
    <p:sldId id="321" r:id="rId106"/>
    <p:sldId id="322" r:id="rId107"/>
    <p:sldId id="323" r:id="rId108"/>
    <p:sldId id="324" r:id="rId109"/>
    <p:sldId id="325" r:id="rId110"/>
    <p:sldId id="326" r:id="rId111"/>
    <p:sldId id="396" r:id="rId112"/>
    <p:sldId id="392" r:id="rId113"/>
    <p:sldId id="394" r:id="rId114"/>
    <p:sldId id="393" r:id="rId115"/>
    <p:sldId id="327" r:id="rId116"/>
    <p:sldId id="398" r:id="rId117"/>
    <p:sldId id="395" r:id="rId118"/>
    <p:sldId id="328" r:id="rId119"/>
    <p:sldId id="329" r:id="rId120"/>
    <p:sldId id="330" r:id="rId121"/>
    <p:sldId id="331" r:id="rId122"/>
    <p:sldId id="332" r:id="rId123"/>
    <p:sldId id="333" r:id="rId124"/>
    <p:sldId id="334" r:id="rId125"/>
    <p:sldId id="335" r:id="rId126"/>
    <p:sldId id="336" r:id="rId127"/>
    <p:sldId id="337" r:id="rId128"/>
    <p:sldId id="338" r:id="rId129"/>
    <p:sldId id="339" r:id="rId130"/>
    <p:sldId id="340" r:id="rId131"/>
    <p:sldId id="341" r:id="rId132"/>
    <p:sldId id="342" r:id="rId133"/>
    <p:sldId id="343" r:id="rId134"/>
    <p:sldId id="344" r:id="rId135"/>
    <p:sldId id="345" r:id="rId136"/>
    <p:sldId id="346" r:id="rId137"/>
    <p:sldId id="347" r:id="rId138"/>
    <p:sldId id="348" r:id="rId139"/>
  </p:sldIdLst>
  <p:sldSz cx="9144000" cy="6858000" type="screen4x3"/>
  <p:notesSz cx="6858000" cy="9144000"/>
  <p:embeddedFontLst>
    <p:embeddedFont>
      <p:font typeface="Berlin Sans FB Demi" panose="020E0802020502020306" pitchFamily="34" charset="0"/>
      <p:bold r:id="rId141"/>
    </p:embeddedFont>
    <p:embeddedFont>
      <p:font typeface="Rockwell Extra Bold" panose="02060903040505020403" pitchFamily="18" charset="0"/>
      <p:bold r:id="rId142"/>
    </p:embeddedFont>
    <p:embeddedFont>
      <p:font typeface="Arial Black" panose="020B0A04020102020204" pitchFamily="34" charset="0"/>
      <p:bold r:id="rId143"/>
    </p:embeddedFont>
    <p:embeddedFont>
      <p:font typeface="Calisto MT" panose="02040603050505030304" pitchFamily="18" charset="0"/>
      <p:regular r:id="rId144"/>
      <p:bold r:id="rId145"/>
      <p:italic r:id="rId146"/>
      <p:boldItalic r:id="rId147"/>
    </p:embeddedFont>
    <p:embeddedFont>
      <p:font typeface="Aharoni" panose="02010803020104030203" pitchFamily="2" charset="-79"/>
      <p:bold r:id="rId148"/>
    </p:embeddedFont>
    <p:embeddedFont>
      <p:font typeface="Georgia" panose="02040502050405020303" pitchFamily="18" charset="0"/>
      <p:regular r:id="rId149"/>
      <p:bold r:id="rId150"/>
      <p:italic r:id="rId151"/>
      <p:boldItalic r:id="rId152"/>
    </p:embeddedFont>
    <p:embeddedFont>
      <p:font typeface="Bwgrkl" pitchFamily="2" charset="0"/>
      <p:regular r:id="rId153"/>
    </p:embeddedFont>
    <p:embeddedFont>
      <p:font typeface="Calibri" panose="020F0502020204030204" pitchFamily="34" charset="0"/>
      <p:regular r:id="rId154"/>
      <p:bold r:id="rId155"/>
      <p:italic r:id="rId156"/>
      <p:boldItalic r:id="rId157"/>
    </p:embeddedFont>
    <p:embeddedFont>
      <p:font typeface="Eras Bold ITC" panose="020B0907030504020204" pitchFamily="34" charset="0"/>
      <p:regular r:id="rId158"/>
    </p:embeddedFont>
    <p:embeddedFont>
      <p:font typeface="Wingdings 2" panose="05020102010507070707" pitchFamily="18" charset="2"/>
      <p:regular r:id="rId159"/>
    </p:embeddedFont>
    <p:embeddedFont>
      <p:font typeface="Bernard MT Condensed" panose="02050806060905020404" pitchFamily="18" charset="0"/>
      <p:regular r:id="rId160"/>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66126" autoAdjust="0"/>
  </p:normalViewPr>
  <p:slideViewPr>
    <p:cSldViewPr>
      <p:cViewPr varScale="1">
        <p:scale>
          <a:sx n="47" d="100"/>
          <a:sy n="47"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14.fntdata"/><Relationship Id="rId159" Type="http://schemas.openxmlformats.org/officeDocument/2006/relationships/font" Target="fonts/font19.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4.fntdata"/><Relationship Id="rId14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2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0.fntdata"/><Relationship Id="rId155" Type="http://schemas.openxmlformats.org/officeDocument/2006/relationships/font" Target="fonts/font15.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font" Target="fonts/font5.fntdata"/><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3.fntdata"/><Relationship Id="rId148" Type="http://schemas.openxmlformats.org/officeDocument/2006/relationships/font" Target="fonts/font8.fntdata"/><Relationship Id="rId151" Type="http://schemas.openxmlformats.org/officeDocument/2006/relationships/font" Target="fonts/font11.fntdata"/><Relationship Id="rId156" Type="http://schemas.openxmlformats.org/officeDocument/2006/relationships/font" Target="fonts/font16.fntdata"/><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31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931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A76CCCA-8748-4C13-B903-6FBB1395EB50}" type="slidenum">
              <a:rPr lang="en-US" altLang="en-US"/>
              <a:pPr/>
              <a:t>‹#›</a:t>
            </a:fld>
            <a:endParaRPr lang="en-US" altLang="en-US"/>
          </a:p>
        </p:txBody>
      </p:sp>
    </p:spTree>
    <p:extLst>
      <p:ext uri="{BB962C8B-B14F-4D97-AF65-F5344CB8AC3E}">
        <p14:creationId xmlns:p14="http://schemas.microsoft.com/office/powerpoint/2010/main" val="974878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a:t>
            </a:fld>
            <a:endParaRPr lang="en-US" altLang="en-US"/>
          </a:p>
        </p:txBody>
      </p:sp>
    </p:spTree>
    <p:extLst>
      <p:ext uri="{BB962C8B-B14F-4D97-AF65-F5344CB8AC3E}">
        <p14:creationId xmlns:p14="http://schemas.microsoft.com/office/powerpoint/2010/main" val="298715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12</a:t>
            </a:fld>
            <a:endParaRPr lang="en-US" altLang="en-US"/>
          </a:p>
        </p:txBody>
      </p:sp>
    </p:spTree>
    <p:extLst>
      <p:ext uri="{BB962C8B-B14F-4D97-AF65-F5344CB8AC3E}">
        <p14:creationId xmlns:p14="http://schemas.microsoft.com/office/powerpoint/2010/main" val="329126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15</a:t>
            </a:fld>
            <a:endParaRPr lang="en-US" altLang="en-US"/>
          </a:p>
        </p:txBody>
      </p:sp>
    </p:spTree>
    <p:extLst>
      <p:ext uri="{BB962C8B-B14F-4D97-AF65-F5344CB8AC3E}">
        <p14:creationId xmlns:p14="http://schemas.microsoft.com/office/powerpoint/2010/main" val="885316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16</a:t>
            </a:fld>
            <a:endParaRPr lang="en-US" altLang="en-US"/>
          </a:p>
        </p:txBody>
      </p:sp>
    </p:spTree>
    <p:extLst>
      <p:ext uri="{BB962C8B-B14F-4D97-AF65-F5344CB8AC3E}">
        <p14:creationId xmlns:p14="http://schemas.microsoft.com/office/powerpoint/2010/main" val="97216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17</a:t>
            </a:fld>
            <a:endParaRPr lang="en-US" altLang="en-US"/>
          </a:p>
        </p:txBody>
      </p:sp>
    </p:spTree>
    <p:extLst>
      <p:ext uri="{BB962C8B-B14F-4D97-AF65-F5344CB8AC3E}">
        <p14:creationId xmlns:p14="http://schemas.microsoft.com/office/powerpoint/2010/main" val="329780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329780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23</a:t>
            </a:fld>
            <a:endParaRPr lang="en-US" altLang="en-US"/>
          </a:p>
        </p:txBody>
      </p:sp>
    </p:spTree>
    <p:extLst>
      <p:ext uri="{BB962C8B-B14F-4D97-AF65-F5344CB8AC3E}">
        <p14:creationId xmlns:p14="http://schemas.microsoft.com/office/powerpoint/2010/main" val="9521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27</a:t>
            </a:fld>
            <a:endParaRPr lang="en-US" altLang="en-US"/>
          </a:p>
        </p:txBody>
      </p:sp>
    </p:spTree>
    <p:extLst>
      <p:ext uri="{BB962C8B-B14F-4D97-AF65-F5344CB8AC3E}">
        <p14:creationId xmlns:p14="http://schemas.microsoft.com/office/powerpoint/2010/main" val="162843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162843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30</a:t>
            </a:fld>
            <a:endParaRPr lang="en-US" altLang="en-US"/>
          </a:p>
        </p:txBody>
      </p:sp>
    </p:spTree>
    <p:extLst>
      <p:ext uri="{BB962C8B-B14F-4D97-AF65-F5344CB8AC3E}">
        <p14:creationId xmlns:p14="http://schemas.microsoft.com/office/powerpoint/2010/main" val="154313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32</a:t>
            </a:fld>
            <a:endParaRPr lang="en-US" altLang="en-US"/>
          </a:p>
        </p:txBody>
      </p:sp>
    </p:spTree>
    <p:extLst>
      <p:ext uri="{BB962C8B-B14F-4D97-AF65-F5344CB8AC3E}">
        <p14:creationId xmlns:p14="http://schemas.microsoft.com/office/powerpoint/2010/main" val="226261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2</a:t>
            </a:fld>
            <a:endParaRPr lang="en-US" altLang="en-US"/>
          </a:p>
        </p:txBody>
      </p:sp>
    </p:spTree>
    <p:extLst>
      <p:ext uri="{BB962C8B-B14F-4D97-AF65-F5344CB8AC3E}">
        <p14:creationId xmlns:p14="http://schemas.microsoft.com/office/powerpoint/2010/main" val="385162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33</a:t>
            </a:fld>
            <a:endParaRPr lang="en-US" altLang="en-US"/>
          </a:p>
        </p:txBody>
      </p:sp>
    </p:spTree>
    <p:extLst>
      <p:ext uri="{BB962C8B-B14F-4D97-AF65-F5344CB8AC3E}">
        <p14:creationId xmlns:p14="http://schemas.microsoft.com/office/powerpoint/2010/main" val="427827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34</a:t>
            </a:fld>
            <a:endParaRPr lang="en-US" altLang="en-US"/>
          </a:p>
        </p:txBody>
      </p:sp>
    </p:spTree>
    <p:extLst>
      <p:ext uri="{BB962C8B-B14F-4D97-AF65-F5344CB8AC3E}">
        <p14:creationId xmlns:p14="http://schemas.microsoft.com/office/powerpoint/2010/main" val="427827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37</a:t>
            </a:fld>
            <a:endParaRPr lang="en-US" altLang="en-US"/>
          </a:p>
        </p:txBody>
      </p:sp>
    </p:spTree>
    <p:extLst>
      <p:ext uri="{BB962C8B-B14F-4D97-AF65-F5344CB8AC3E}">
        <p14:creationId xmlns:p14="http://schemas.microsoft.com/office/powerpoint/2010/main" val="391496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38</a:t>
            </a:fld>
            <a:endParaRPr lang="en-US" altLang="en-US"/>
          </a:p>
        </p:txBody>
      </p:sp>
    </p:spTree>
    <p:extLst>
      <p:ext uri="{BB962C8B-B14F-4D97-AF65-F5344CB8AC3E}">
        <p14:creationId xmlns:p14="http://schemas.microsoft.com/office/powerpoint/2010/main" val="82801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40</a:t>
            </a:fld>
            <a:endParaRPr lang="en-US" altLang="en-US"/>
          </a:p>
        </p:txBody>
      </p:sp>
    </p:spTree>
    <p:extLst>
      <p:ext uri="{BB962C8B-B14F-4D97-AF65-F5344CB8AC3E}">
        <p14:creationId xmlns:p14="http://schemas.microsoft.com/office/powerpoint/2010/main" val="153517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42</a:t>
            </a:fld>
            <a:endParaRPr lang="en-US" altLang="en-US"/>
          </a:p>
        </p:txBody>
      </p:sp>
    </p:spTree>
    <p:extLst>
      <p:ext uri="{BB962C8B-B14F-4D97-AF65-F5344CB8AC3E}">
        <p14:creationId xmlns:p14="http://schemas.microsoft.com/office/powerpoint/2010/main" val="22332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43</a:t>
            </a:fld>
            <a:endParaRPr lang="en-US" altLang="en-US"/>
          </a:p>
        </p:txBody>
      </p:sp>
    </p:spTree>
    <p:extLst>
      <p:ext uri="{BB962C8B-B14F-4D97-AF65-F5344CB8AC3E}">
        <p14:creationId xmlns:p14="http://schemas.microsoft.com/office/powerpoint/2010/main" val="3171111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44</a:t>
            </a:fld>
            <a:endParaRPr lang="en-US" altLang="en-US"/>
          </a:p>
        </p:txBody>
      </p:sp>
    </p:spTree>
    <p:extLst>
      <p:ext uri="{BB962C8B-B14F-4D97-AF65-F5344CB8AC3E}">
        <p14:creationId xmlns:p14="http://schemas.microsoft.com/office/powerpoint/2010/main" val="1101451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45</a:t>
            </a:fld>
            <a:endParaRPr lang="en-US" altLang="en-US"/>
          </a:p>
        </p:txBody>
      </p:sp>
    </p:spTree>
    <p:extLst>
      <p:ext uri="{BB962C8B-B14F-4D97-AF65-F5344CB8AC3E}">
        <p14:creationId xmlns:p14="http://schemas.microsoft.com/office/powerpoint/2010/main" val="355322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46</a:t>
            </a:fld>
            <a:endParaRPr lang="en-US" altLang="en-US"/>
          </a:p>
        </p:txBody>
      </p:sp>
    </p:spTree>
    <p:extLst>
      <p:ext uri="{BB962C8B-B14F-4D97-AF65-F5344CB8AC3E}">
        <p14:creationId xmlns:p14="http://schemas.microsoft.com/office/powerpoint/2010/main" val="321198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5</a:t>
            </a:fld>
            <a:endParaRPr lang="en-US" altLang="en-US"/>
          </a:p>
        </p:txBody>
      </p:sp>
    </p:spTree>
    <p:extLst>
      <p:ext uri="{BB962C8B-B14F-4D97-AF65-F5344CB8AC3E}">
        <p14:creationId xmlns:p14="http://schemas.microsoft.com/office/powerpoint/2010/main" val="61959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48</a:t>
            </a:fld>
            <a:endParaRPr lang="en-US" altLang="en-US"/>
          </a:p>
        </p:txBody>
      </p:sp>
    </p:spTree>
    <p:extLst>
      <p:ext uri="{BB962C8B-B14F-4D97-AF65-F5344CB8AC3E}">
        <p14:creationId xmlns:p14="http://schemas.microsoft.com/office/powerpoint/2010/main" val="198340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49</a:t>
            </a:fld>
            <a:endParaRPr lang="en-US" altLang="en-US"/>
          </a:p>
        </p:txBody>
      </p:sp>
    </p:spTree>
    <p:extLst>
      <p:ext uri="{BB962C8B-B14F-4D97-AF65-F5344CB8AC3E}">
        <p14:creationId xmlns:p14="http://schemas.microsoft.com/office/powerpoint/2010/main" val="2604633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52</a:t>
            </a:fld>
            <a:endParaRPr lang="en-US" altLang="en-US"/>
          </a:p>
        </p:txBody>
      </p:sp>
    </p:spTree>
    <p:extLst>
      <p:ext uri="{BB962C8B-B14F-4D97-AF65-F5344CB8AC3E}">
        <p14:creationId xmlns:p14="http://schemas.microsoft.com/office/powerpoint/2010/main" val="2469816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57</a:t>
            </a:fld>
            <a:endParaRPr lang="en-US" altLang="en-US"/>
          </a:p>
        </p:txBody>
      </p:sp>
    </p:spTree>
    <p:extLst>
      <p:ext uri="{BB962C8B-B14F-4D97-AF65-F5344CB8AC3E}">
        <p14:creationId xmlns:p14="http://schemas.microsoft.com/office/powerpoint/2010/main" val="52144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58</a:t>
            </a:fld>
            <a:endParaRPr lang="en-US" altLang="en-US"/>
          </a:p>
        </p:txBody>
      </p:sp>
    </p:spTree>
    <p:extLst>
      <p:ext uri="{BB962C8B-B14F-4D97-AF65-F5344CB8AC3E}">
        <p14:creationId xmlns:p14="http://schemas.microsoft.com/office/powerpoint/2010/main" val="2556416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60</a:t>
            </a:fld>
            <a:endParaRPr lang="en-US" altLang="en-US"/>
          </a:p>
        </p:txBody>
      </p:sp>
    </p:spTree>
    <p:extLst>
      <p:ext uri="{BB962C8B-B14F-4D97-AF65-F5344CB8AC3E}">
        <p14:creationId xmlns:p14="http://schemas.microsoft.com/office/powerpoint/2010/main" val="1957018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61</a:t>
            </a:fld>
            <a:endParaRPr lang="en-US" altLang="en-US"/>
          </a:p>
        </p:txBody>
      </p:sp>
    </p:spTree>
    <p:extLst>
      <p:ext uri="{BB962C8B-B14F-4D97-AF65-F5344CB8AC3E}">
        <p14:creationId xmlns:p14="http://schemas.microsoft.com/office/powerpoint/2010/main" val="2648898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62</a:t>
            </a:fld>
            <a:endParaRPr lang="en-US" altLang="en-US"/>
          </a:p>
        </p:txBody>
      </p:sp>
    </p:spTree>
    <p:extLst>
      <p:ext uri="{BB962C8B-B14F-4D97-AF65-F5344CB8AC3E}">
        <p14:creationId xmlns:p14="http://schemas.microsoft.com/office/powerpoint/2010/main" val="2081335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63</a:t>
            </a:fld>
            <a:endParaRPr lang="en-US" altLang="en-US"/>
          </a:p>
        </p:txBody>
      </p:sp>
    </p:spTree>
    <p:extLst>
      <p:ext uri="{BB962C8B-B14F-4D97-AF65-F5344CB8AC3E}">
        <p14:creationId xmlns:p14="http://schemas.microsoft.com/office/powerpoint/2010/main" val="6374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64</a:t>
            </a:fld>
            <a:endParaRPr lang="en-US" altLang="en-US"/>
          </a:p>
        </p:txBody>
      </p:sp>
    </p:spTree>
    <p:extLst>
      <p:ext uri="{BB962C8B-B14F-4D97-AF65-F5344CB8AC3E}">
        <p14:creationId xmlns:p14="http://schemas.microsoft.com/office/powerpoint/2010/main" val="65738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a:t>
            </a:fld>
            <a:endParaRPr lang="en-US" altLang="en-US"/>
          </a:p>
        </p:txBody>
      </p:sp>
    </p:spTree>
    <p:extLst>
      <p:ext uri="{BB962C8B-B14F-4D97-AF65-F5344CB8AC3E}">
        <p14:creationId xmlns:p14="http://schemas.microsoft.com/office/powerpoint/2010/main" val="4131443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68</a:t>
            </a:fld>
            <a:endParaRPr lang="en-US" altLang="en-US"/>
          </a:p>
        </p:txBody>
      </p:sp>
    </p:spTree>
    <p:extLst>
      <p:ext uri="{BB962C8B-B14F-4D97-AF65-F5344CB8AC3E}">
        <p14:creationId xmlns:p14="http://schemas.microsoft.com/office/powerpoint/2010/main" val="4112744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solidFill>
                  <a:prstClr val="black"/>
                </a:solidFill>
              </a:rPr>
              <a:pPr/>
              <a:t>69</a:t>
            </a:fld>
            <a:endParaRPr lang="en-US" altLang="en-US">
              <a:solidFill>
                <a:prstClr val="black"/>
              </a:solidFill>
            </a:endParaRPr>
          </a:p>
        </p:txBody>
      </p:sp>
    </p:spTree>
    <p:extLst>
      <p:ext uri="{BB962C8B-B14F-4D97-AF65-F5344CB8AC3E}">
        <p14:creationId xmlns:p14="http://schemas.microsoft.com/office/powerpoint/2010/main" val="4112744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70</a:t>
            </a:fld>
            <a:endParaRPr lang="en-US" altLang="en-US"/>
          </a:p>
        </p:txBody>
      </p:sp>
    </p:spTree>
    <p:extLst>
      <p:ext uri="{BB962C8B-B14F-4D97-AF65-F5344CB8AC3E}">
        <p14:creationId xmlns:p14="http://schemas.microsoft.com/office/powerpoint/2010/main" val="1624992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84</a:t>
            </a:fld>
            <a:endParaRPr lang="en-US" altLang="en-US"/>
          </a:p>
        </p:txBody>
      </p:sp>
    </p:spTree>
    <p:extLst>
      <p:ext uri="{BB962C8B-B14F-4D97-AF65-F5344CB8AC3E}">
        <p14:creationId xmlns:p14="http://schemas.microsoft.com/office/powerpoint/2010/main" val="1406325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88</a:t>
            </a:fld>
            <a:endParaRPr lang="en-US" altLang="en-US"/>
          </a:p>
        </p:txBody>
      </p:sp>
    </p:spTree>
    <p:extLst>
      <p:ext uri="{BB962C8B-B14F-4D97-AF65-F5344CB8AC3E}">
        <p14:creationId xmlns:p14="http://schemas.microsoft.com/office/powerpoint/2010/main" val="428430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89</a:t>
            </a:fld>
            <a:endParaRPr lang="en-US" altLang="en-US"/>
          </a:p>
        </p:txBody>
      </p:sp>
    </p:spTree>
    <p:extLst>
      <p:ext uri="{BB962C8B-B14F-4D97-AF65-F5344CB8AC3E}">
        <p14:creationId xmlns:p14="http://schemas.microsoft.com/office/powerpoint/2010/main" val="312471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90</a:t>
            </a:fld>
            <a:endParaRPr lang="en-US" altLang="en-US"/>
          </a:p>
        </p:txBody>
      </p:sp>
    </p:spTree>
    <p:extLst>
      <p:ext uri="{BB962C8B-B14F-4D97-AF65-F5344CB8AC3E}">
        <p14:creationId xmlns:p14="http://schemas.microsoft.com/office/powerpoint/2010/main" val="1622839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solidFill>
                  <a:prstClr val="black"/>
                </a:solidFill>
              </a:rPr>
              <a:pPr/>
              <a:t>91</a:t>
            </a:fld>
            <a:endParaRPr lang="en-US" altLang="en-US">
              <a:solidFill>
                <a:prstClr val="black"/>
              </a:solidFill>
            </a:endParaRPr>
          </a:p>
        </p:txBody>
      </p:sp>
    </p:spTree>
    <p:extLst>
      <p:ext uri="{BB962C8B-B14F-4D97-AF65-F5344CB8AC3E}">
        <p14:creationId xmlns:p14="http://schemas.microsoft.com/office/powerpoint/2010/main" val="1622839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110</a:t>
            </a:fld>
            <a:endParaRPr lang="en-US" altLang="en-US"/>
          </a:p>
        </p:txBody>
      </p:sp>
    </p:spTree>
    <p:extLst>
      <p:ext uri="{BB962C8B-B14F-4D97-AF65-F5344CB8AC3E}">
        <p14:creationId xmlns:p14="http://schemas.microsoft.com/office/powerpoint/2010/main" val="1174611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112</a:t>
            </a:fld>
            <a:endParaRPr lang="en-US" altLang="en-US"/>
          </a:p>
        </p:txBody>
      </p:sp>
    </p:spTree>
    <p:extLst>
      <p:ext uri="{BB962C8B-B14F-4D97-AF65-F5344CB8AC3E}">
        <p14:creationId xmlns:p14="http://schemas.microsoft.com/office/powerpoint/2010/main" val="407078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7</a:t>
            </a:fld>
            <a:endParaRPr lang="en-US" altLang="en-US"/>
          </a:p>
        </p:txBody>
      </p:sp>
    </p:spTree>
    <p:extLst>
      <p:ext uri="{BB962C8B-B14F-4D97-AF65-F5344CB8AC3E}">
        <p14:creationId xmlns:p14="http://schemas.microsoft.com/office/powerpoint/2010/main" val="2975647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nations are angry because they want to do things there way and do not want to be judged. The defiance of the nations will continue to</a:t>
            </a:r>
            <a:r>
              <a:rPr lang="en-US" baseline="0" dirty="0" smtClean="0"/>
              <a:t> be seen in Revelation. But there is an anger which is far worse and that is God’s wrath. He will destroy those who destroy the earth (cf. Gal. 6:7).  See God wrath in (Rev. 14:10; 16:19; 19:15). </a:t>
            </a:r>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116</a:t>
            </a:fld>
            <a:endParaRPr lang="en-US" altLang="en-US"/>
          </a:p>
        </p:txBody>
      </p:sp>
    </p:spTree>
    <p:extLst>
      <p:ext uri="{BB962C8B-B14F-4D97-AF65-F5344CB8AC3E}">
        <p14:creationId xmlns:p14="http://schemas.microsoft.com/office/powerpoint/2010/main" val="80240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110327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9</a:t>
            </a:fld>
            <a:endParaRPr lang="en-US" altLang="en-US"/>
          </a:p>
        </p:txBody>
      </p:sp>
    </p:spTree>
    <p:extLst>
      <p:ext uri="{BB962C8B-B14F-4D97-AF65-F5344CB8AC3E}">
        <p14:creationId xmlns:p14="http://schemas.microsoft.com/office/powerpoint/2010/main" val="110327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10</a:t>
            </a:fld>
            <a:endParaRPr lang="en-US" altLang="en-US"/>
          </a:p>
        </p:txBody>
      </p:sp>
    </p:spTree>
    <p:extLst>
      <p:ext uri="{BB962C8B-B14F-4D97-AF65-F5344CB8AC3E}">
        <p14:creationId xmlns:p14="http://schemas.microsoft.com/office/powerpoint/2010/main" val="317878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CCCA-8748-4C13-B903-6FBB1395EB50}" type="slidenum">
              <a:rPr lang="en-US" altLang="en-US" smtClean="0"/>
              <a:pPr/>
              <a:t>11</a:t>
            </a:fld>
            <a:endParaRPr lang="en-US" altLang="en-US"/>
          </a:p>
        </p:txBody>
      </p:sp>
    </p:spTree>
    <p:extLst>
      <p:ext uri="{BB962C8B-B14F-4D97-AF65-F5344CB8AC3E}">
        <p14:creationId xmlns:p14="http://schemas.microsoft.com/office/powerpoint/2010/main" val="4043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927100"/>
            <a:ext cx="8991600" cy="4495800"/>
            <a:chOff x="0" y="584"/>
            <a:chExt cx="5664" cy="2832"/>
          </a:xfrm>
        </p:grpSpPr>
        <p:sp>
          <p:nvSpPr>
            <p:cNvPr id="4198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4198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4198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41990"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1"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smtClean="0"/>
              <a:t>Click to edit Master title style</a:t>
            </a:r>
          </a:p>
        </p:txBody>
      </p:sp>
      <p:sp>
        <p:nvSpPr>
          <p:cNvPr id="4199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41993"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41994" name="Rectangle 10"/>
          <p:cNvSpPr>
            <a:spLocks noGrp="1" noChangeArrowheads="1"/>
          </p:cNvSpPr>
          <p:nvPr>
            <p:ph type="ftr" sz="quarter" idx="3"/>
          </p:nvPr>
        </p:nvSpPr>
        <p:spPr>
          <a:xfrm>
            <a:off x="3124200" y="6253163"/>
            <a:ext cx="2895600" cy="457200"/>
          </a:xfrm>
        </p:spPr>
        <p:txBody>
          <a:bodyPr/>
          <a:lstStyle>
            <a:lvl1pPr>
              <a:defRPr/>
            </a:lvl1pPr>
          </a:lstStyle>
          <a:p>
            <a:r>
              <a:rPr lang="en-US" altLang="en-US"/>
              <a:t>7 Trumpets</a:t>
            </a:r>
          </a:p>
        </p:txBody>
      </p:sp>
      <p:sp>
        <p:nvSpPr>
          <p:cNvPr id="41995" name="Rectangle 11"/>
          <p:cNvSpPr>
            <a:spLocks noGrp="1" noChangeArrowheads="1"/>
          </p:cNvSpPr>
          <p:nvPr>
            <p:ph type="sldNum" sz="quarter" idx="4"/>
          </p:nvPr>
        </p:nvSpPr>
        <p:spPr>
          <a:xfrm>
            <a:off x="6553200" y="6248400"/>
            <a:ext cx="2133600" cy="471488"/>
          </a:xfrm>
        </p:spPr>
        <p:txBody>
          <a:bodyPr/>
          <a:lstStyle>
            <a:lvl1pPr>
              <a:defRPr/>
            </a:lvl1pPr>
          </a:lstStyle>
          <a:p>
            <a:fld id="{514538A6-98A2-41E4-9B44-F13AD8BFADEB}"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fade">
                                      <p:cBhvr>
                                        <p:cTn id="7" dur="2000"/>
                                        <p:tgtEl>
                                          <p:spTgt spid="41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2">
                                            <p:txEl>
                                              <p:pRg st="0" end="0"/>
                                            </p:txEl>
                                          </p:spTgt>
                                        </p:tgtEl>
                                        <p:attrNameLst>
                                          <p:attrName>style.visibility</p:attrName>
                                        </p:attrNameLst>
                                      </p:cBhvr>
                                      <p:to>
                                        <p:strVal val="visible"/>
                                      </p:to>
                                    </p:set>
                                    <p:animEffect transition="in" filter="fade">
                                      <p:cBhvr>
                                        <p:cTn id="12" dur="2000"/>
                                        <p:tgtEl>
                                          <p:spTgt spid="419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build="p">
        <p:tmplLst>
          <p:tmpl lvl="1">
            <p:tnLst>
              <p:par>
                <p:cTn presetID="10" presetClass="entr" presetSubtype="0" fill="hold" nodeType="clickEffect">
                  <p:stCondLst>
                    <p:cond delay="0"/>
                  </p:stCondLst>
                  <p:childTnLst>
                    <p:set>
                      <p:cBhvr>
                        <p:cTn dur="1" fill="hold">
                          <p:stCondLst>
                            <p:cond delay="0"/>
                          </p:stCondLst>
                        </p:cTn>
                        <p:tgtEl>
                          <p:spTgt spid="41992"/>
                        </p:tgtEl>
                        <p:attrNameLst>
                          <p:attrName>style.visibility</p:attrName>
                        </p:attrNameLst>
                      </p:cBhvr>
                      <p:to>
                        <p:strVal val="visible"/>
                      </p:to>
                    </p:set>
                    <p:animEffect transition="in" filter="fade">
                      <p:cBhvr>
                        <p:cTn dur="2000"/>
                        <p:tgtEl>
                          <p:spTgt spid="4199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7 Trumpets</a:t>
            </a:r>
          </a:p>
        </p:txBody>
      </p:sp>
      <p:sp>
        <p:nvSpPr>
          <p:cNvPr id="6" name="Slide Number Placeholder 5"/>
          <p:cNvSpPr>
            <a:spLocks noGrp="1"/>
          </p:cNvSpPr>
          <p:nvPr>
            <p:ph type="sldNum" sz="quarter" idx="12"/>
          </p:nvPr>
        </p:nvSpPr>
        <p:spPr/>
        <p:txBody>
          <a:bodyPr/>
          <a:lstStyle>
            <a:lvl1pPr>
              <a:defRPr/>
            </a:lvl1pPr>
          </a:lstStyle>
          <a:p>
            <a:fld id="{FF8A3C33-998F-4D10-B9EA-8C1207198C73}" type="slidenum">
              <a:rPr lang="en-US" altLang="en-US"/>
              <a:pPr/>
              <a:t>‹#›</a:t>
            </a:fld>
            <a:endParaRPr lang="en-US" altLang="en-US"/>
          </a:p>
        </p:txBody>
      </p:sp>
    </p:spTree>
    <p:extLst>
      <p:ext uri="{BB962C8B-B14F-4D97-AF65-F5344CB8AC3E}">
        <p14:creationId xmlns:p14="http://schemas.microsoft.com/office/powerpoint/2010/main" val="16237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7 Trumpets</a:t>
            </a:r>
          </a:p>
        </p:txBody>
      </p:sp>
      <p:sp>
        <p:nvSpPr>
          <p:cNvPr id="6" name="Slide Number Placeholder 5"/>
          <p:cNvSpPr>
            <a:spLocks noGrp="1"/>
          </p:cNvSpPr>
          <p:nvPr>
            <p:ph type="sldNum" sz="quarter" idx="12"/>
          </p:nvPr>
        </p:nvSpPr>
        <p:spPr/>
        <p:txBody>
          <a:bodyPr/>
          <a:lstStyle>
            <a:lvl1pPr>
              <a:defRPr/>
            </a:lvl1pPr>
          </a:lstStyle>
          <a:p>
            <a:fld id="{C5CDDADF-5DEB-4A5F-B55D-1E754EB04CF7}" type="slidenum">
              <a:rPr lang="en-US" altLang="en-US"/>
              <a:pPr/>
              <a:t>‹#›</a:t>
            </a:fld>
            <a:endParaRPr lang="en-US" altLang="en-US"/>
          </a:p>
        </p:txBody>
      </p:sp>
    </p:spTree>
    <p:extLst>
      <p:ext uri="{BB962C8B-B14F-4D97-AF65-F5344CB8AC3E}">
        <p14:creationId xmlns:p14="http://schemas.microsoft.com/office/powerpoint/2010/main" val="116716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7 Trumpets</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7F1C924F-97F5-4EE6-9C14-B442493F47B8}" type="slidenum">
              <a:rPr lang="en-US" altLang="en-US"/>
              <a:pPr/>
              <a:t>‹#›</a:t>
            </a:fld>
            <a:endParaRPr lang="en-US" altLang="en-US"/>
          </a:p>
        </p:txBody>
      </p:sp>
    </p:spTree>
    <p:extLst>
      <p:ext uri="{BB962C8B-B14F-4D97-AF65-F5344CB8AC3E}">
        <p14:creationId xmlns:p14="http://schemas.microsoft.com/office/powerpoint/2010/main" val="261218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7 Trumpets</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D8E9C7C-9FBB-43A2-8631-1D8C54230703}" type="slidenum">
              <a:rPr lang="en-US" altLang="en-US"/>
              <a:pPr/>
              <a:t>‹#›</a:t>
            </a:fld>
            <a:endParaRPr lang="en-US" altLang="en-US"/>
          </a:p>
        </p:txBody>
      </p:sp>
    </p:spTree>
    <p:extLst>
      <p:ext uri="{BB962C8B-B14F-4D97-AF65-F5344CB8AC3E}">
        <p14:creationId xmlns:p14="http://schemas.microsoft.com/office/powerpoint/2010/main" val="724055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924800" cy="44196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7 Trumpets</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78DF95F-576B-46C8-8BCA-F167811F5A51}" type="slidenum">
              <a:rPr lang="en-US" altLang="en-US"/>
              <a:pPr/>
              <a:t>‹#›</a:t>
            </a:fld>
            <a:endParaRPr lang="en-US" altLang="en-US"/>
          </a:p>
        </p:txBody>
      </p:sp>
    </p:spTree>
    <p:extLst>
      <p:ext uri="{BB962C8B-B14F-4D97-AF65-F5344CB8AC3E}">
        <p14:creationId xmlns:p14="http://schemas.microsoft.com/office/powerpoint/2010/main" val="450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7 Trumpets</a:t>
            </a:r>
          </a:p>
        </p:txBody>
      </p:sp>
      <p:sp>
        <p:nvSpPr>
          <p:cNvPr id="6" name="Slide Number Placeholder 5"/>
          <p:cNvSpPr>
            <a:spLocks noGrp="1"/>
          </p:cNvSpPr>
          <p:nvPr>
            <p:ph type="sldNum" sz="quarter" idx="12"/>
          </p:nvPr>
        </p:nvSpPr>
        <p:spPr/>
        <p:txBody>
          <a:bodyPr/>
          <a:lstStyle>
            <a:lvl1pPr>
              <a:defRPr/>
            </a:lvl1pPr>
          </a:lstStyle>
          <a:p>
            <a:fld id="{C185F0D1-6787-44E0-A9F2-B824942D3EC8}" type="slidenum">
              <a:rPr lang="en-US" altLang="en-US"/>
              <a:pPr/>
              <a:t>‹#›</a:t>
            </a:fld>
            <a:endParaRPr lang="en-US" altLang="en-US"/>
          </a:p>
        </p:txBody>
      </p:sp>
    </p:spTree>
    <p:extLst>
      <p:ext uri="{BB962C8B-B14F-4D97-AF65-F5344CB8AC3E}">
        <p14:creationId xmlns:p14="http://schemas.microsoft.com/office/powerpoint/2010/main" val="18244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7 Trumpets</a:t>
            </a:r>
          </a:p>
        </p:txBody>
      </p:sp>
      <p:sp>
        <p:nvSpPr>
          <p:cNvPr id="6" name="Slide Number Placeholder 5"/>
          <p:cNvSpPr>
            <a:spLocks noGrp="1"/>
          </p:cNvSpPr>
          <p:nvPr>
            <p:ph type="sldNum" sz="quarter" idx="12"/>
          </p:nvPr>
        </p:nvSpPr>
        <p:spPr/>
        <p:txBody>
          <a:bodyPr/>
          <a:lstStyle>
            <a:lvl1pPr>
              <a:defRPr/>
            </a:lvl1pPr>
          </a:lstStyle>
          <a:p>
            <a:fld id="{056D507E-6441-42DA-A58E-41B33F03928D}" type="slidenum">
              <a:rPr lang="en-US" altLang="en-US"/>
              <a:pPr/>
              <a:t>‹#›</a:t>
            </a:fld>
            <a:endParaRPr lang="en-US" altLang="en-US"/>
          </a:p>
        </p:txBody>
      </p:sp>
    </p:spTree>
    <p:extLst>
      <p:ext uri="{BB962C8B-B14F-4D97-AF65-F5344CB8AC3E}">
        <p14:creationId xmlns:p14="http://schemas.microsoft.com/office/powerpoint/2010/main" val="301443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7 Trumpets</a:t>
            </a:r>
          </a:p>
        </p:txBody>
      </p:sp>
      <p:sp>
        <p:nvSpPr>
          <p:cNvPr id="7" name="Slide Number Placeholder 6"/>
          <p:cNvSpPr>
            <a:spLocks noGrp="1"/>
          </p:cNvSpPr>
          <p:nvPr>
            <p:ph type="sldNum" sz="quarter" idx="12"/>
          </p:nvPr>
        </p:nvSpPr>
        <p:spPr/>
        <p:txBody>
          <a:bodyPr/>
          <a:lstStyle>
            <a:lvl1pPr>
              <a:defRPr/>
            </a:lvl1pPr>
          </a:lstStyle>
          <a:p>
            <a:fld id="{D8B8E612-BB02-459E-B188-303D2C78A72D}" type="slidenum">
              <a:rPr lang="en-US" altLang="en-US"/>
              <a:pPr/>
              <a:t>‹#›</a:t>
            </a:fld>
            <a:endParaRPr lang="en-US" altLang="en-US"/>
          </a:p>
        </p:txBody>
      </p:sp>
    </p:spTree>
    <p:extLst>
      <p:ext uri="{BB962C8B-B14F-4D97-AF65-F5344CB8AC3E}">
        <p14:creationId xmlns:p14="http://schemas.microsoft.com/office/powerpoint/2010/main" val="11283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7 Trumpets</a:t>
            </a:r>
          </a:p>
        </p:txBody>
      </p:sp>
      <p:sp>
        <p:nvSpPr>
          <p:cNvPr id="9" name="Slide Number Placeholder 8"/>
          <p:cNvSpPr>
            <a:spLocks noGrp="1"/>
          </p:cNvSpPr>
          <p:nvPr>
            <p:ph type="sldNum" sz="quarter" idx="12"/>
          </p:nvPr>
        </p:nvSpPr>
        <p:spPr/>
        <p:txBody>
          <a:bodyPr/>
          <a:lstStyle>
            <a:lvl1pPr>
              <a:defRPr/>
            </a:lvl1pPr>
          </a:lstStyle>
          <a:p>
            <a:fld id="{5C114498-C63A-434F-87AA-3075DE33773C}" type="slidenum">
              <a:rPr lang="en-US" altLang="en-US"/>
              <a:pPr/>
              <a:t>‹#›</a:t>
            </a:fld>
            <a:endParaRPr lang="en-US" altLang="en-US"/>
          </a:p>
        </p:txBody>
      </p:sp>
    </p:spTree>
    <p:extLst>
      <p:ext uri="{BB962C8B-B14F-4D97-AF65-F5344CB8AC3E}">
        <p14:creationId xmlns:p14="http://schemas.microsoft.com/office/powerpoint/2010/main" val="349512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7 Trumpets</a:t>
            </a:r>
          </a:p>
        </p:txBody>
      </p:sp>
      <p:sp>
        <p:nvSpPr>
          <p:cNvPr id="5" name="Slide Number Placeholder 4"/>
          <p:cNvSpPr>
            <a:spLocks noGrp="1"/>
          </p:cNvSpPr>
          <p:nvPr>
            <p:ph type="sldNum" sz="quarter" idx="12"/>
          </p:nvPr>
        </p:nvSpPr>
        <p:spPr/>
        <p:txBody>
          <a:bodyPr/>
          <a:lstStyle>
            <a:lvl1pPr>
              <a:defRPr/>
            </a:lvl1pPr>
          </a:lstStyle>
          <a:p>
            <a:fld id="{15EB7BC2-A4E9-4F3D-8E34-514F189A1D85}" type="slidenum">
              <a:rPr lang="en-US" altLang="en-US"/>
              <a:pPr/>
              <a:t>‹#›</a:t>
            </a:fld>
            <a:endParaRPr lang="en-US" altLang="en-US"/>
          </a:p>
        </p:txBody>
      </p:sp>
    </p:spTree>
    <p:extLst>
      <p:ext uri="{BB962C8B-B14F-4D97-AF65-F5344CB8AC3E}">
        <p14:creationId xmlns:p14="http://schemas.microsoft.com/office/powerpoint/2010/main" val="347602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7 Trumpets</a:t>
            </a:r>
          </a:p>
        </p:txBody>
      </p:sp>
      <p:sp>
        <p:nvSpPr>
          <p:cNvPr id="4" name="Slide Number Placeholder 3"/>
          <p:cNvSpPr>
            <a:spLocks noGrp="1"/>
          </p:cNvSpPr>
          <p:nvPr>
            <p:ph type="sldNum" sz="quarter" idx="12"/>
          </p:nvPr>
        </p:nvSpPr>
        <p:spPr/>
        <p:txBody>
          <a:bodyPr/>
          <a:lstStyle>
            <a:lvl1pPr>
              <a:defRPr/>
            </a:lvl1pPr>
          </a:lstStyle>
          <a:p>
            <a:fld id="{FFA98324-3171-4D54-B518-B0E6B7EF62B9}" type="slidenum">
              <a:rPr lang="en-US" altLang="en-US"/>
              <a:pPr/>
              <a:t>‹#›</a:t>
            </a:fld>
            <a:endParaRPr lang="en-US" altLang="en-US"/>
          </a:p>
        </p:txBody>
      </p:sp>
    </p:spTree>
    <p:extLst>
      <p:ext uri="{BB962C8B-B14F-4D97-AF65-F5344CB8AC3E}">
        <p14:creationId xmlns:p14="http://schemas.microsoft.com/office/powerpoint/2010/main" val="114972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7 Trumpets</a:t>
            </a:r>
          </a:p>
        </p:txBody>
      </p:sp>
      <p:sp>
        <p:nvSpPr>
          <p:cNvPr id="7" name="Slide Number Placeholder 6"/>
          <p:cNvSpPr>
            <a:spLocks noGrp="1"/>
          </p:cNvSpPr>
          <p:nvPr>
            <p:ph type="sldNum" sz="quarter" idx="12"/>
          </p:nvPr>
        </p:nvSpPr>
        <p:spPr/>
        <p:txBody>
          <a:bodyPr/>
          <a:lstStyle>
            <a:lvl1pPr>
              <a:defRPr/>
            </a:lvl1pPr>
          </a:lstStyle>
          <a:p>
            <a:fld id="{16F08C87-813D-490B-96E2-D70E03114A55}" type="slidenum">
              <a:rPr lang="en-US" altLang="en-US"/>
              <a:pPr/>
              <a:t>‹#›</a:t>
            </a:fld>
            <a:endParaRPr lang="en-US" altLang="en-US"/>
          </a:p>
        </p:txBody>
      </p:sp>
    </p:spTree>
    <p:extLst>
      <p:ext uri="{BB962C8B-B14F-4D97-AF65-F5344CB8AC3E}">
        <p14:creationId xmlns:p14="http://schemas.microsoft.com/office/powerpoint/2010/main" val="333446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7 Trumpets</a:t>
            </a:r>
          </a:p>
        </p:txBody>
      </p:sp>
      <p:sp>
        <p:nvSpPr>
          <p:cNvPr id="7" name="Slide Number Placeholder 6"/>
          <p:cNvSpPr>
            <a:spLocks noGrp="1"/>
          </p:cNvSpPr>
          <p:nvPr>
            <p:ph type="sldNum" sz="quarter" idx="12"/>
          </p:nvPr>
        </p:nvSpPr>
        <p:spPr/>
        <p:txBody>
          <a:bodyPr/>
          <a:lstStyle>
            <a:lvl1pPr>
              <a:defRPr/>
            </a:lvl1pPr>
          </a:lstStyle>
          <a:p>
            <a:fld id="{5E5FDCFF-4E9B-41A6-9834-0CA39AFECF5B}" type="slidenum">
              <a:rPr lang="en-US" altLang="en-US"/>
              <a:pPr/>
              <a:t>‹#›</a:t>
            </a:fld>
            <a:endParaRPr lang="en-US" altLang="en-US"/>
          </a:p>
        </p:txBody>
      </p:sp>
    </p:spTree>
    <p:extLst>
      <p:ext uri="{BB962C8B-B14F-4D97-AF65-F5344CB8AC3E}">
        <p14:creationId xmlns:p14="http://schemas.microsoft.com/office/powerpoint/2010/main" val="163947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152400"/>
            <a:ext cx="8686800" cy="6096000"/>
            <a:chOff x="0" y="96"/>
            <a:chExt cx="5472" cy="3840"/>
          </a:xfrm>
        </p:grpSpPr>
        <p:sp>
          <p:nvSpPr>
            <p:cNvPr id="4096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4096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4096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966"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67"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096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ltLang="en-US"/>
              <a:t>7 Trumpets</a:t>
            </a:r>
          </a:p>
        </p:txBody>
      </p:sp>
      <p:sp>
        <p:nvSpPr>
          <p:cNvPr id="409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21B9D9C3-3182-4C46-9150-F05FE1954A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animEffect transition="in" filter="fade">
                                      <p:cBhvr>
                                        <p:cTn id="7" dur="1000"/>
                                        <p:tgtEl>
                                          <p:spTgt spid="409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xEl>
                                              <p:pRg st="1" end="1"/>
                                            </p:txEl>
                                          </p:spTgt>
                                        </p:tgtEl>
                                        <p:attrNameLst>
                                          <p:attrName>style.visibility</p:attrName>
                                        </p:attrNameLst>
                                      </p:cBhvr>
                                      <p:to>
                                        <p:strVal val="visible"/>
                                      </p:to>
                                    </p:set>
                                    <p:animEffect transition="in" filter="fade">
                                      <p:cBhvr>
                                        <p:cTn id="12" dur="1000"/>
                                        <p:tgtEl>
                                          <p:spTgt spid="40967">
                                            <p:txEl>
                                              <p:pRg st="1" end="1"/>
                                            </p:txEl>
                                          </p:spTgt>
                                        </p:tgtEl>
                                      </p:cBhvr>
                                    </p:animEffect>
                                  </p:childTnLst>
                                </p:cTn>
                              </p:par>
                            </p:childTnLst>
                          </p:cTn>
                        </p:par>
                        <p:par>
                          <p:cTn id="13" fill="hold" nodeType="with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0967">
                                            <p:txEl>
                                              <p:pRg st="2" end="2"/>
                                            </p:txEl>
                                          </p:spTgt>
                                        </p:tgtEl>
                                        <p:attrNameLst>
                                          <p:attrName>style.visibility</p:attrName>
                                        </p:attrNameLst>
                                      </p:cBhvr>
                                      <p:to>
                                        <p:strVal val="visible"/>
                                      </p:to>
                                    </p:set>
                                    <p:animEffect transition="in" filter="fade">
                                      <p:cBhvr>
                                        <p:cTn id="16" dur="1000"/>
                                        <p:tgtEl>
                                          <p:spTgt spid="4096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7">
                                            <p:txEl>
                                              <p:pRg st="3" end="3"/>
                                            </p:txEl>
                                          </p:spTgt>
                                        </p:tgtEl>
                                        <p:attrNameLst>
                                          <p:attrName>style.visibility</p:attrName>
                                        </p:attrNameLst>
                                      </p:cBhvr>
                                      <p:to>
                                        <p:strVal val="visible"/>
                                      </p:to>
                                    </p:set>
                                    <p:animEffect transition="in" filter="fade">
                                      <p:cBhvr>
                                        <p:cTn id="19" dur="1000"/>
                                        <p:tgtEl>
                                          <p:spTgt spid="4096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7">
                                            <p:txEl>
                                              <p:pRg st="4" end="4"/>
                                            </p:txEl>
                                          </p:spTgt>
                                        </p:tgtEl>
                                        <p:attrNameLst>
                                          <p:attrName>style.visibility</p:attrName>
                                        </p:attrNameLst>
                                      </p:cBhvr>
                                      <p:to>
                                        <p:strVal val="visible"/>
                                      </p:to>
                                    </p:set>
                                    <p:animEffect transition="in" filter="fade">
                                      <p:cBhvr>
                                        <p:cTn id="22" dur="1000"/>
                                        <p:tgtEl>
                                          <p:spTgt spid="409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uiExpand="1" build="p">
        <p:tmplLst>
          <p:tmpl lvl="1">
            <p:tnLst>
              <p:par>
                <p:cTn presetID="10" presetClass="entr" presetSubtype="0" fill="hold" nodeType="clickEffect">
                  <p:stCondLst>
                    <p:cond delay="0"/>
                  </p:stCondLst>
                  <p:childTnLst>
                    <p:set>
                      <p:cBhvr>
                        <p:cTn dur="1" fill="hold">
                          <p:stCondLst>
                            <p:cond delay="0"/>
                          </p:stCondLst>
                        </p:cTn>
                        <p:tgtEl>
                          <p:spTgt spid="40967"/>
                        </p:tgtEl>
                        <p:attrNameLst>
                          <p:attrName>style.visibility</p:attrName>
                        </p:attrNameLst>
                      </p:cBhvr>
                      <p:to>
                        <p:strVal val="visible"/>
                      </p:to>
                    </p:set>
                    <p:animEffect transition="in" filter="fade">
                      <p:cBhvr>
                        <p:cTn dur="1000"/>
                        <p:tgtEl>
                          <p:spTgt spid="4096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0967"/>
                        </p:tgtEl>
                        <p:attrNameLst>
                          <p:attrName>style.visibility</p:attrName>
                        </p:attrNameLst>
                      </p:cBhvr>
                      <p:to>
                        <p:strVal val="visible"/>
                      </p:to>
                    </p:set>
                    <p:animEffect transition="in" filter="fade">
                      <p:cBhvr>
                        <p:cTn dur="1000"/>
                        <p:tgtEl>
                          <p:spTgt spid="4096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0967"/>
                        </p:tgtEl>
                        <p:attrNameLst>
                          <p:attrName>style.visibility</p:attrName>
                        </p:attrNameLst>
                      </p:cBhvr>
                      <p:to>
                        <p:strVal val="visible"/>
                      </p:to>
                    </p:set>
                    <p:animEffect transition="in" filter="fade">
                      <p:cBhvr>
                        <p:cTn dur="1000"/>
                        <p:tgtEl>
                          <p:spTgt spid="4096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67"/>
                        </p:tgtEl>
                        <p:attrNameLst>
                          <p:attrName>style.visibility</p:attrName>
                        </p:attrNameLst>
                      </p:cBhvr>
                      <p:to>
                        <p:strVal val="visible"/>
                      </p:to>
                    </p:set>
                    <p:animEffect transition="in" filter="fade">
                      <p:cBhvr>
                        <p:cTn dur="1000"/>
                        <p:tgtEl>
                          <p:spTgt spid="4096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67"/>
                        </p:tgtEl>
                        <p:attrNameLst>
                          <p:attrName>style.visibility</p:attrName>
                        </p:attrNameLst>
                      </p:cBhvr>
                      <p:to>
                        <p:strVal val="visible"/>
                      </p:to>
                    </p:set>
                    <p:animEffect transition="in" filter="fade">
                      <p:cBhvr>
                        <p:cTn dur="1000"/>
                        <p:tgtEl>
                          <p:spTgt spid="40967"/>
                        </p:tgtEl>
                      </p:cBhvr>
                    </p:animEffect>
                  </p:childTnLst>
                </p:cTn>
              </p:par>
            </p:tnLst>
          </p:tmpl>
        </p:tmplLst>
      </p:bldP>
    </p:bld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revelationandcreatio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0"/>
          <p:cNvSpPr>
            <a:spLocks noGrp="1" noChangeArrowheads="1"/>
          </p:cNvSpPr>
          <p:nvPr>
            <p:ph type="ftr" sz="quarter" idx="3"/>
          </p:nvPr>
        </p:nvSpPr>
        <p:spPr/>
        <p:txBody>
          <a:bodyPr/>
          <a:lstStyle/>
          <a:p>
            <a:r>
              <a:rPr lang="en-US" altLang="en-US"/>
              <a:t>7 Trumpets</a:t>
            </a:r>
          </a:p>
        </p:txBody>
      </p:sp>
      <p:sp>
        <p:nvSpPr>
          <p:cNvPr id="14" name="Rectangle 11"/>
          <p:cNvSpPr>
            <a:spLocks noGrp="1" noChangeArrowheads="1"/>
          </p:cNvSpPr>
          <p:nvPr>
            <p:ph type="sldNum" sz="quarter" idx="4"/>
          </p:nvPr>
        </p:nvSpPr>
        <p:spPr/>
        <p:txBody>
          <a:bodyPr/>
          <a:lstStyle/>
          <a:p>
            <a:fld id="{82F498DC-5AD4-4E17-BB3F-978D53E815C6}" type="slidenum">
              <a:rPr lang="en-US" altLang="en-US"/>
              <a:pPr/>
              <a:t>1</a:t>
            </a:fld>
            <a:endParaRPr lang="en-US" altLang="en-US"/>
          </a:p>
        </p:txBody>
      </p:sp>
      <p:sp>
        <p:nvSpPr>
          <p:cNvPr id="2050" name="Rectangle 2"/>
          <p:cNvSpPr>
            <a:spLocks noGrp="1" noChangeArrowheads="1"/>
          </p:cNvSpPr>
          <p:nvPr>
            <p:ph type="ctrTitle"/>
          </p:nvPr>
        </p:nvSpPr>
        <p:spPr/>
        <p:txBody>
          <a:bodyPr/>
          <a:lstStyle/>
          <a:p>
            <a:r>
              <a:rPr lang="en-US" altLang="en-US"/>
              <a:t>The Seven Trumpets</a:t>
            </a:r>
          </a:p>
        </p:txBody>
      </p:sp>
      <p:sp>
        <p:nvSpPr>
          <p:cNvPr id="2051" name="Rectangle 3"/>
          <p:cNvSpPr>
            <a:spLocks noGrp="1" noChangeArrowheads="1"/>
          </p:cNvSpPr>
          <p:nvPr>
            <p:ph type="subTitle" idx="1"/>
          </p:nvPr>
        </p:nvSpPr>
        <p:spPr/>
        <p:txBody>
          <a:bodyPr/>
          <a:lstStyle/>
          <a:p>
            <a:r>
              <a:rPr lang="en-US" altLang="en-US"/>
              <a:t>Revelation 8:7 – 11:19</a:t>
            </a:r>
          </a:p>
        </p:txBody>
      </p:sp>
      <p:pic>
        <p:nvPicPr>
          <p:cNvPr id="2052" name="Picture 4"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192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764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288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3716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j018920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1371600" cy="1171575"/>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12"/>
          <p:cNvSpPr>
            <a:spLocks noChangeArrowheads="1"/>
          </p:cNvSpPr>
          <p:nvPr/>
        </p:nvSpPr>
        <p:spPr bwMode="auto">
          <a:xfrm>
            <a:off x="0" y="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i="1"/>
              <a:t>Wallace, Steven J.</a:t>
            </a:r>
            <a:r>
              <a:rPr lang="en-US" altLang="en-US" sz="1400"/>
              <a:t>  www.revelationandcreation.com</a:t>
            </a:r>
            <a:endParaRPr lang="en-US" altLang="en-US"/>
          </a:p>
        </p:txBody>
      </p:sp>
      <p:sp>
        <p:nvSpPr>
          <p:cNvPr id="2061" name="Rectangle 13">
            <a:hlinkClick r:id="rId4"/>
          </p:cNvPr>
          <p:cNvSpPr>
            <a:spLocks noChangeArrowheads="1"/>
          </p:cNvSpPr>
          <p:nvPr/>
        </p:nvSpPr>
        <p:spPr bwMode="auto">
          <a:xfrm>
            <a:off x="-76200" y="0"/>
            <a:ext cx="396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wd">
                                    <p:tmPct val="10000"/>
                                  </p:iterate>
                                  <p:childTnLst>
                                    <p:animMotion origin="layout" path="M 3.33333E-6 -2.96296E-6 C 0.06892 -2.96296E-6 0.125 0.02894 0.125 0.06505 C 0.125 0.10093 0.06892 0.1301 3.33333E-6 0.1301 C -0.06893 0.1301 -0.125 0.10093 -0.125 0.06505 C -0.125 0.02894 -0.06893 -2.96296E-6 3.33333E-6 -2.96296E-6 Z " pathEditMode="relative" rAng="0" ptsTypes="fffff">
                                      <p:cBhvr>
                                        <p:cTn id="6" dur="2000" fill="hold"/>
                                        <p:tgtEl>
                                          <p:spTgt spid="2050"/>
                                        </p:tgtEl>
                                        <p:attrNameLst>
                                          <p:attrName>ppt_x</p:attrName>
                                          <p:attrName>ppt_y</p:attrName>
                                        </p:attrNameLst>
                                      </p:cBhvr>
                                      <p:rCtr x="0" y="6505"/>
                                    </p:animMotion>
                                  </p:childTnLst>
                                </p:cTn>
                              </p:par>
                            </p:childTnLst>
                          </p:cTn>
                        </p:par>
                        <p:par>
                          <p:cTn id="7" fill="hold" nodeType="afterGroup">
                            <p:stCondLst>
                              <p:cond delay="2400"/>
                            </p:stCondLst>
                            <p:childTnLst>
                              <p:par>
                                <p:cTn id="8" presetID="37" presetClass="entr" presetSubtype="0" fill="hold" grpId="0" nodeType="after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fade">
                                      <p:cBhvr>
                                        <p:cTn id="10" dur="1000"/>
                                        <p:tgtEl>
                                          <p:spTgt spid="2051">
                                            <p:txEl>
                                              <p:pRg st="0" end="0"/>
                                            </p:txEl>
                                          </p:spTgt>
                                        </p:tgtEl>
                                      </p:cBhvr>
                                    </p:animEffect>
                                    <p:anim calcmode="lin" valueType="num">
                                      <p:cBhvr>
                                        <p:cTn id="11"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2"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3"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6" name="Picture 14" descr="https://heavenawaits.files.wordpress.com/2012/09/clip_image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0"/>
            <a:ext cx="917018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6"/>
          <p:cNvSpPr>
            <a:spLocks noGrp="1"/>
          </p:cNvSpPr>
          <p:nvPr>
            <p:ph type="ftr" sz="quarter" idx="11"/>
          </p:nvPr>
        </p:nvSpPr>
        <p:spPr/>
        <p:txBody>
          <a:bodyPr/>
          <a:lstStyle/>
          <a:p>
            <a:r>
              <a:rPr lang="en-US" altLang="en-US"/>
              <a:t>7 Trumpets</a:t>
            </a:r>
          </a:p>
        </p:txBody>
      </p:sp>
      <p:sp>
        <p:nvSpPr>
          <p:cNvPr id="5" name="Slide Number Placeholder 7"/>
          <p:cNvSpPr>
            <a:spLocks noGrp="1"/>
          </p:cNvSpPr>
          <p:nvPr>
            <p:ph type="sldNum" sz="quarter" idx="12"/>
          </p:nvPr>
        </p:nvSpPr>
        <p:spPr/>
        <p:txBody>
          <a:bodyPr/>
          <a:lstStyle/>
          <a:p>
            <a:fld id="{E0F183E0-73AE-413A-BBF2-7D6E95EB5142}" type="slidenum">
              <a:rPr lang="en-US" altLang="en-US"/>
              <a:pPr/>
              <a:t>10</a:t>
            </a:fld>
            <a:endParaRPr lang="en-US" altLang="en-US"/>
          </a:p>
        </p:txBody>
      </p:sp>
      <p:sp>
        <p:nvSpPr>
          <p:cNvPr id="49154" name="Rectangle 2"/>
          <p:cNvSpPr>
            <a:spLocks noGrp="1" noChangeArrowheads="1"/>
          </p:cNvSpPr>
          <p:nvPr>
            <p:ph type="title"/>
          </p:nvPr>
        </p:nvSpPr>
        <p:spPr/>
        <p:txBody>
          <a:bodyPr/>
          <a:lstStyle/>
          <a:p>
            <a:r>
              <a:rPr lang="en-US" altLang="en-US"/>
              <a:t>Third Trumpet (8:10, 11)</a:t>
            </a:r>
          </a:p>
        </p:txBody>
      </p:sp>
      <p:sp>
        <p:nvSpPr>
          <p:cNvPr id="49155" name="Rectangle 3"/>
          <p:cNvSpPr>
            <a:spLocks noGrp="1" noChangeArrowheads="1"/>
          </p:cNvSpPr>
          <p:nvPr>
            <p:ph type="body" sz="half" idx="1"/>
          </p:nvPr>
        </p:nvSpPr>
        <p:spPr>
          <a:xfrm>
            <a:off x="609600" y="1600200"/>
            <a:ext cx="8153400" cy="4419600"/>
          </a:xfrm>
        </p:spPr>
        <p:txBody>
          <a:bodyPr/>
          <a:lstStyle/>
          <a:p>
            <a:pPr marL="0" indent="0">
              <a:buNone/>
            </a:pPr>
            <a:r>
              <a:rPr lang="en-US" altLang="en-US" b="1" dirty="0" smtClean="0">
                <a:solidFill>
                  <a:srgbClr val="FFC000"/>
                </a:solidFill>
                <a:effectLst>
                  <a:outerShdw blurRad="38100" dist="38100" dir="2700000" algn="tl">
                    <a:srgbClr val="000000">
                      <a:alpha val="43137"/>
                    </a:srgbClr>
                  </a:outerShdw>
                </a:effectLst>
              </a:rPr>
              <a:t>2</a:t>
            </a:r>
            <a:r>
              <a:rPr lang="en-US" altLang="en-US" b="1" baseline="30000" dirty="0" smtClean="0">
                <a:solidFill>
                  <a:srgbClr val="FFC000"/>
                </a:solidFill>
                <a:effectLst>
                  <a:outerShdw blurRad="38100" dist="38100" dir="2700000" algn="tl">
                    <a:srgbClr val="000000">
                      <a:alpha val="43137"/>
                    </a:srgbClr>
                  </a:outerShdw>
                </a:effectLst>
              </a:rPr>
              <a:t>nd</a:t>
            </a:r>
            <a:r>
              <a:rPr lang="en-US" altLang="en-US" b="1" dirty="0" smtClean="0">
                <a:solidFill>
                  <a:srgbClr val="FFC000"/>
                </a:solidFill>
                <a:effectLst>
                  <a:outerShdw blurRad="38100" dist="38100" dir="2700000" algn="tl">
                    <a:srgbClr val="000000">
                      <a:alpha val="43137"/>
                    </a:srgbClr>
                  </a:outerShdw>
                </a:effectLst>
              </a:rPr>
              <a:t> </a:t>
            </a:r>
            <a:r>
              <a:rPr lang="en-US" altLang="en-US" b="1" dirty="0">
                <a:solidFill>
                  <a:srgbClr val="FFC000"/>
                </a:solidFill>
                <a:effectLst>
                  <a:outerShdw blurRad="38100" dist="38100" dir="2700000" algn="tl">
                    <a:srgbClr val="000000">
                      <a:alpha val="43137"/>
                    </a:srgbClr>
                  </a:outerShdw>
                </a:effectLst>
              </a:rPr>
              <a:t>trumpet—burning </a:t>
            </a:r>
            <a:r>
              <a:rPr lang="en-US" altLang="en-US" b="1" dirty="0" smtClean="0">
                <a:solidFill>
                  <a:srgbClr val="FFC000"/>
                </a:solidFill>
                <a:effectLst>
                  <a:outerShdw blurRad="38100" dist="38100" dir="2700000" algn="tl">
                    <a:srgbClr val="000000">
                      <a:alpha val="43137"/>
                    </a:srgbClr>
                  </a:outerShdw>
                </a:effectLst>
              </a:rPr>
              <a:t>mountain—sea</a:t>
            </a:r>
            <a:r>
              <a:rPr lang="en-US" altLang="en-US" b="1" dirty="0">
                <a:solidFill>
                  <a:srgbClr val="FFC000"/>
                </a:solidFill>
                <a:effectLst>
                  <a:outerShdw blurRad="38100" dist="38100" dir="2700000" algn="tl">
                    <a:srgbClr val="000000">
                      <a:alpha val="43137"/>
                    </a:srgbClr>
                  </a:outerShdw>
                </a:effectLst>
              </a:rPr>
              <a:t/>
            </a:r>
            <a:br>
              <a:rPr lang="en-US" altLang="en-US" b="1" dirty="0">
                <a:solidFill>
                  <a:srgbClr val="FFC000"/>
                </a:solidFill>
                <a:effectLst>
                  <a:outerShdw blurRad="38100" dist="38100" dir="2700000" algn="tl">
                    <a:srgbClr val="000000">
                      <a:alpha val="43137"/>
                    </a:srgbClr>
                  </a:outerShdw>
                </a:effectLst>
              </a:rPr>
            </a:br>
            <a:r>
              <a:rPr lang="en-US" altLang="en-US" b="1" dirty="0">
                <a:solidFill>
                  <a:srgbClr val="FFC000"/>
                </a:solidFill>
                <a:effectLst>
                  <a:outerShdw blurRad="38100" dist="38100" dir="2700000" algn="tl">
                    <a:srgbClr val="000000">
                      <a:alpha val="43137"/>
                    </a:srgbClr>
                  </a:outerShdw>
                </a:effectLst>
              </a:rPr>
              <a:t>3</a:t>
            </a:r>
            <a:r>
              <a:rPr lang="en-US" altLang="en-US" b="1" baseline="30000" dirty="0">
                <a:solidFill>
                  <a:srgbClr val="FFC000"/>
                </a:solidFill>
                <a:effectLst>
                  <a:outerShdw blurRad="38100" dist="38100" dir="2700000" algn="tl">
                    <a:srgbClr val="000000">
                      <a:alpha val="43137"/>
                    </a:srgbClr>
                  </a:outerShdw>
                </a:effectLst>
              </a:rPr>
              <a:t>rd</a:t>
            </a:r>
            <a:r>
              <a:rPr lang="en-US" altLang="en-US" b="1" dirty="0">
                <a:solidFill>
                  <a:srgbClr val="FFC000"/>
                </a:solidFill>
                <a:effectLst>
                  <a:outerShdw blurRad="38100" dist="38100" dir="2700000" algn="tl">
                    <a:srgbClr val="000000">
                      <a:alpha val="43137"/>
                    </a:srgbClr>
                  </a:outerShdw>
                </a:effectLst>
              </a:rPr>
              <a:t> trumpet—burning </a:t>
            </a:r>
            <a:r>
              <a:rPr lang="en-US" altLang="en-US" b="1" dirty="0" smtClean="0">
                <a:solidFill>
                  <a:srgbClr val="FFC000"/>
                </a:solidFill>
                <a:effectLst>
                  <a:outerShdw blurRad="38100" dist="38100" dir="2700000" algn="tl">
                    <a:srgbClr val="000000">
                      <a:alpha val="43137"/>
                    </a:srgbClr>
                  </a:outerShdw>
                </a:effectLst>
              </a:rPr>
              <a:t>star—inland waters</a:t>
            </a:r>
            <a:endParaRPr lang="en-US" altLang="en-US" b="1" dirty="0">
              <a:solidFill>
                <a:srgbClr val="FFC000"/>
              </a:solidFill>
              <a:effectLst>
                <a:outerShdw blurRad="38100" dist="38100" dir="2700000" algn="tl">
                  <a:srgbClr val="000000">
                    <a:alpha val="43137"/>
                  </a:srgbClr>
                </a:outerShdw>
              </a:effectLst>
            </a:endParaRPr>
          </a:p>
          <a:p>
            <a:r>
              <a:rPr lang="en-US" altLang="en-US" sz="3600" dirty="0" smtClean="0">
                <a:solidFill>
                  <a:schemeClr val="bg1"/>
                </a:solidFill>
                <a:effectLst>
                  <a:outerShdw blurRad="38100" dist="38100" dir="2700000" algn="tl">
                    <a:srgbClr val="000000">
                      <a:alpha val="43137"/>
                    </a:srgbClr>
                  </a:outerShdw>
                </a:effectLst>
              </a:rPr>
              <a:t>The result: waters </a:t>
            </a:r>
            <a:r>
              <a:rPr lang="en-US" altLang="en-US" sz="3600" dirty="0">
                <a:solidFill>
                  <a:schemeClr val="bg1"/>
                </a:solidFill>
                <a:effectLst>
                  <a:outerShdw blurRad="38100" dist="38100" dir="2700000" algn="tl">
                    <a:srgbClr val="000000">
                      <a:alpha val="43137"/>
                    </a:srgbClr>
                  </a:outerShdw>
                </a:effectLst>
              </a:rPr>
              <a:t>were made bitter and many men </a:t>
            </a:r>
            <a:r>
              <a:rPr lang="en-US" altLang="en-US" sz="3600" dirty="0" smtClean="0">
                <a:solidFill>
                  <a:schemeClr val="bg1"/>
                </a:solidFill>
                <a:effectLst>
                  <a:outerShdw blurRad="38100" dist="38100" dir="2700000" algn="tl">
                    <a:srgbClr val="000000">
                      <a:alpha val="43137"/>
                    </a:srgbClr>
                  </a:outerShdw>
                </a:effectLst>
              </a:rPr>
              <a:t>died</a:t>
            </a:r>
          </a:p>
          <a:p>
            <a:r>
              <a:rPr lang="en-US" altLang="en-US" sz="3600" dirty="0" smtClean="0">
                <a:solidFill>
                  <a:schemeClr val="bg1"/>
                </a:solidFill>
                <a:effectLst>
                  <a:outerShdw blurRad="38100" dist="38100" dir="2700000" algn="tl">
                    <a:srgbClr val="000000">
                      <a:alpha val="43137"/>
                    </a:srgbClr>
                  </a:outerShdw>
                </a:effectLst>
              </a:rPr>
              <a:t>Wormwood—a plant associated with the bitterness of disobedience</a:t>
            </a:r>
          </a:p>
          <a:p>
            <a:pPr lvl="1"/>
            <a:r>
              <a:rPr lang="en-US" altLang="en-US" sz="3200" dirty="0" smtClean="0">
                <a:solidFill>
                  <a:schemeClr val="bg1"/>
                </a:solidFill>
                <a:effectLst>
                  <a:outerShdw blurRad="38100" dist="38100" dir="2700000" algn="tl">
                    <a:srgbClr val="000000">
                      <a:alpha val="43137"/>
                    </a:srgbClr>
                  </a:outerShdw>
                </a:effectLst>
              </a:rPr>
              <a:t>Deuteronomy 29:16-19; Proverbs 5:1-14; Jeremiah 9:14, 15</a:t>
            </a:r>
          </a:p>
          <a:p>
            <a:pPr lvl="1"/>
            <a:r>
              <a:rPr lang="en-US" altLang="en-US" sz="3200" dirty="0" smtClean="0">
                <a:solidFill>
                  <a:schemeClr val="bg1"/>
                </a:solidFill>
                <a:effectLst>
                  <a:outerShdw blurRad="38100" dist="38100" dir="2700000" algn="tl">
                    <a:srgbClr val="000000">
                      <a:alpha val="43137"/>
                    </a:srgbClr>
                  </a:outerShdw>
                </a:effectLst>
              </a:rPr>
              <a:t>Many will perish in their bitterness</a:t>
            </a:r>
            <a:endParaRPr lang="en-US" altLang="en-US" sz="32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9155">
                                            <p:txEl>
                                              <p:pRg st="2" end="2"/>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9155">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autoUpdateAnimBg="0" advAuto="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a:xfrm>
            <a:off x="609600" y="1600200"/>
            <a:ext cx="8001000" cy="4648200"/>
          </a:xfrm>
        </p:spPr>
        <p:txBody>
          <a:bodyPr>
            <a:normAutofit lnSpcReduction="10000"/>
          </a:bodyPr>
          <a:lstStyle/>
          <a:p>
            <a:r>
              <a:rPr lang="en-US" dirty="0" smtClean="0"/>
              <a:t>All Christians who would yet take a stand against the error of Rome and who were willing to suffer death for their allegiance to Christ</a:t>
            </a:r>
          </a:p>
          <a:p>
            <a:r>
              <a:rPr lang="en-US" dirty="0"/>
              <a:t>Hinted at in 11:7, </a:t>
            </a:r>
            <a:r>
              <a:rPr lang="en-US" dirty="0" smtClean="0"/>
              <a:t>“…the </a:t>
            </a:r>
            <a:r>
              <a:rPr lang="en-US" dirty="0"/>
              <a:t>beast that ascends out of the bottomless pit will </a:t>
            </a:r>
            <a:r>
              <a:rPr lang="en-US" dirty="0">
                <a:solidFill>
                  <a:srgbClr val="FF0000"/>
                </a:solidFill>
              </a:rPr>
              <a:t>make war against </a:t>
            </a:r>
            <a:r>
              <a:rPr lang="en-US" dirty="0" smtClean="0">
                <a:solidFill>
                  <a:srgbClr val="FF0000"/>
                </a:solidFill>
              </a:rPr>
              <a:t>them</a:t>
            </a:r>
            <a:r>
              <a:rPr lang="en-US" dirty="0" smtClean="0"/>
              <a:t>…”</a:t>
            </a:r>
          </a:p>
          <a:p>
            <a:pPr lvl="1"/>
            <a:r>
              <a:rPr lang="en-US" dirty="0" smtClean="0"/>
              <a:t>Concept of “</a:t>
            </a:r>
            <a:r>
              <a:rPr lang="en-US" dirty="0"/>
              <a:t>w</a:t>
            </a:r>
            <a:r>
              <a:rPr lang="en-US" dirty="0" smtClean="0"/>
              <a:t>ar” is not seen so much in the death of two people but in hundreds or thousands!</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100</a:t>
            </a:fld>
            <a:endParaRPr lang="en-US" altLang="en-US"/>
          </a:p>
        </p:txBody>
      </p:sp>
    </p:spTree>
    <p:extLst>
      <p:ext uri="{BB962C8B-B14F-4D97-AF65-F5344CB8AC3E}">
        <p14:creationId xmlns:p14="http://schemas.microsoft.com/office/powerpoint/2010/main" val="4695134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3" name="Content Placeholder 2"/>
          <p:cNvSpPr>
            <a:spLocks noGrp="1"/>
          </p:cNvSpPr>
          <p:nvPr>
            <p:ph idx="1"/>
          </p:nvPr>
        </p:nvSpPr>
        <p:spPr>
          <a:xfrm>
            <a:off x="609600" y="1600200"/>
            <a:ext cx="8077200" cy="4648200"/>
          </a:xfrm>
        </p:spPr>
        <p:txBody>
          <a:bodyPr/>
          <a:lstStyle/>
          <a:p>
            <a:r>
              <a:rPr lang="en-US" dirty="0" smtClean="0"/>
              <a:t>To argue that “two” must literally be “two people” in Revelation is like</a:t>
            </a:r>
            <a:r>
              <a:rPr lang="en-US" dirty="0"/>
              <a:t> </a:t>
            </a:r>
            <a:r>
              <a:rPr lang="en-US" dirty="0" smtClean="0"/>
              <a:t>arguing:</a:t>
            </a:r>
          </a:p>
          <a:p>
            <a:pPr lvl="1"/>
            <a:r>
              <a:rPr lang="en-US" dirty="0" smtClean="0"/>
              <a:t>There were only seven churches in Asia</a:t>
            </a:r>
          </a:p>
          <a:p>
            <a:pPr lvl="1"/>
            <a:r>
              <a:rPr lang="en-US" dirty="0" smtClean="0"/>
              <a:t>That Smyrna would have tribulation for literally ten days</a:t>
            </a:r>
          </a:p>
          <a:p>
            <a:pPr lvl="1"/>
            <a:r>
              <a:rPr lang="en-US" dirty="0" smtClean="0"/>
              <a:t>That the trampling of the church would only last a literal 42 months</a:t>
            </a:r>
          </a:p>
          <a:p>
            <a:pPr lvl="1"/>
            <a:r>
              <a:rPr lang="en-US" dirty="0" smtClean="0"/>
              <a:t>That there is a literal 1000 year reign</a:t>
            </a:r>
            <a:endParaRPr lang="en-US" dirty="0"/>
          </a:p>
          <a:p>
            <a:r>
              <a:rPr lang="en-US" dirty="0" smtClean="0"/>
              <a:t>“Two” is a code word for strengthening</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101</a:t>
            </a:fld>
            <a:endParaRPr lang="en-US" altLang="en-US"/>
          </a:p>
        </p:txBody>
      </p:sp>
    </p:spTree>
    <p:extLst>
      <p:ext uri="{BB962C8B-B14F-4D97-AF65-F5344CB8AC3E}">
        <p14:creationId xmlns:p14="http://schemas.microsoft.com/office/powerpoint/2010/main" val="35486967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96211E4-F36C-429E-8C71-55906F1A1F76}" type="slidenum">
              <a:rPr lang="en-US" altLang="en-US"/>
              <a:pPr/>
              <a:t>102</a:t>
            </a:fld>
            <a:endParaRPr lang="en-US" altLang="en-US"/>
          </a:p>
        </p:txBody>
      </p:sp>
      <p:sp>
        <p:nvSpPr>
          <p:cNvPr id="120834" name="Rectangle 2"/>
          <p:cNvSpPr>
            <a:spLocks noGrp="1" noChangeArrowheads="1"/>
          </p:cNvSpPr>
          <p:nvPr>
            <p:ph type="title"/>
          </p:nvPr>
        </p:nvSpPr>
        <p:spPr/>
        <p:txBody>
          <a:bodyPr>
            <a:normAutofit fontScale="90000"/>
          </a:bodyPr>
          <a:lstStyle/>
          <a:p>
            <a:r>
              <a:rPr lang="en-US" altLang="en-US" sz="4600" dirty="0">
                <a:latin typeface="Georgia" panose="02040502050405020303" pitchFamily="18" charset="0"/>
              </a:rPr>
              <a:t>The Death of the Witnesses</a:t>
            </a:r>
            <a:r>
              <a:rPr lang="en-US" altLang="en-US" sz="3800" dirty="0">
                <a:latin typeface="Georgia" panose="02040502050405020303" pitchFamily="18" charset="0"/>
              </a:rPr>
              <a:t> </a:t>
            </a:r>
            <a:br>
              <a:rPr lang="en-US" altLang="en-US" sz="3800" dirty="0">
                <a:latin typeface="Georgia" panose="02040502050405020303" pitchFamily="18" charset="0"/>
              </a:rPr>
            </a:br>
            <a:r>
              <a:rPr lang="en-US" altLang="en-US" sz="3800" dirty="0">
                <a:latin typeface="Georgia" panose="02040502050405020303" pitchFamily="18" charset="0"/>
              </a:rPr>
              <a:t>(11:7-10)</a:t>
            </a:r>
          </a:p>
        </p:txBody>
      </p:sp>
      <p:sp>
        <p:nvSpPr>
          <p:cNvPr id="120835" name="Rectangle 3"/>
          <p:cNvSpPr>
            <a:spLocks noGrp="1" noChangeArrowheads="1"/>
          </p:cNvSpPr>
          <p:nvPr>
            <p:ph type="body" idx="1"/>
          </p:nvPr>
        </p:nvSpPr>
        <p:spPr>
          <a:xfrm>
            <a:off x="609600" y="1447800"/>
            <a:ext cx="7924800" cy="4876800"/>
          </a:xfrm>
        </p:spPr>
        <p:txBody>
          <a:bodyPr/>
          <a:lstStyle/>
          <a:p>
            <a:r>
              <a:rPr lang="en-US" altLang="en-US" i="1" dirty="0"/>
              <a:t>“finished their testimony” </a:t>
            </a:r>
            <a:endParaRPr lang="en-US" altLang="en-US" dirty="0"/>
          </a:p>
          <a:p>
            <a:pPr lvl="1"/>
            <a:r>
              <a:rPr lang="en-US" altLang="en-US" dirty="0"/>
              <a:t>gospel was preached</a:t>
            </a:r>
          </a:p>
          <a:p>
            <a:pPr lvl="1"/>
            <a:r>
              <a:rPr lang="en-US" altLang="en-US" dirty="0"/>
              <a:t>great commission was accomplished (Mk. 16:15, 16; Col. 1:23; Matt. 28:18, 19; Rom. 16:26)</a:t>
            </a:r>
          </a:p>
          <a:p>
            <a:r>
              <a:rPr lang="en-US" altLang="en-US" i="1" dirty="0"/>
              <a:t>“beast that ascends out of bottomless pit”</a:t>
            </a:r>
            <a:endParaRPr lang="en-US" altLang="en-US" dirty="0"/>
          </a:p>
          <a:p>
            <a:pPr lvl="1"/>
            <a:r>
              <a:rPr lang="en-US" altLang="en-US" dirty="0"/>
              <a:t>Rome under satanic power (13:2, 7)</a:t>
            </a:r>
          </a:p>
          <a:p>
            <a:endParaRPr lang="en-US"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965EB28D-3BC4-4F99-9D26-BD9F547C7B8D}" type="slidenum">
              <a:rPr lang="en-US" altLang="en-US"/>
              <a:pPr/>
              <a:t>103</a:t>
            </a:fld>
            <a:endParaRPr lang="en-US" altLang="en-US"/>
          </a:p>
        </p:txBody>
      </p:sp>
      <p:sp>
        <p:nvSpPr>
          <p:cNvPr id="121859" name="Rectangle 3"/>
          <p:cNvSpPr>
            <a:spLocks noGrp="1" noChangeArrowheads="1"/>
          </p:cNvSpPr>
          <p:nvPr>
            <p:ph type="body" idx="1"/>
          </p:nvPr>
        </p:nvSpPr>
        <p:spPr/>
        <p:txBody>
          <a:bodyPr/>
          <a:lstStyle/>
          <a:p>
            <a:r>
              <a:rPr lang="en-US" altLang="en-US" sz="3600" i="1"/>
              <a:t>“make war. . .overcome. . .kill”</a:t>
            </a:r>
          </a:p>
          <a:p>
            <a:pPr lvl="1"/>
            <a:r>
              <a:rPr lang="en-US" altLang="en-US" sz="3200"/>
              <a:t>intense persecution of saints</a:t>
            </a:r>
          </a:p>
          <a:p>
            <a:r>
              <a:rPr lang="en-US" altLang="en-US" sz="3600" i="1"/>
              <a:t>“dead bodies lie in the street”</a:t>
            </a:r>
          </a:p>
          <a:p>
            <a:pPr lvl="1"/>
            <a:r>
              <a:rPr lang="en-US" altLang="en-US" sz="3200"/>
              <a:t>utter contempt</a:t>
            </a:r>
          </a:p>
          <a:p>
            <a:pPr lvl="1"/>
            <a:r>
              <a:rPr lang="en-US" altLang="en-US" sz="3200"/>
              <a:t>depicts the temporary halt to the widespread work of evangelism (Warnock)</a:t>
            </a:r>
          </a:p>
        </p:txBody>
      </p:sp>
      <p:sp>
        <p:nvSpPr>
          <p:cNvPr id="121861" name="Rectangle 5"/>
          <p:cNvSpPr>
            <a:spLocks noGrp="1" noChangeArrowheads="1"/>
          </p:cNvSpPr>
          <p:nvPr>
            <p:ph type="title"/>
          </p:nvPr>
        </p:nvSpPr>
        <p:spPr>
          <a:noFill/>
          <a:ln/>
        </p:spPr>
        <p:txBody>
          <a:bodyPr>
            <a:normAutofit fontScale="90000"/>
          </a:bodyPr>
          <a:lstStyle/>
          <a:p>
            <a:r>
              <a:rPr lang="en-US" altLang="en-US" sz="4600" dirty="0">
                <a:latin typeface="Georgia" panose="02040502050405020303" pitchFamily="18" charset="0"/>
              </a:rPr>
              <a:t>The Death of the Witnesses</a:t>
            </a:r>
            <a:r>
              <a:rPr lang="en-US" altLang="en-US" sz="3800" dirty="0">
                <a:latin typeface="Georgia" panose="02040502050405020303" pitchFamily="18" charset="0"/>
              </a:rPr>
              <a:t> </a:t>
            </a:r>
            <a:br>
              <a:rPr lang="en-US" altLang="en-US" sz="3800" dirty="0">
                <a:latin typeface="Georgia" panose="02040502050405020303" pitchFamily="18" charset="0"/>
              </a:rPr>
            </a:br>
            <a:r>
              <a:rPr lang="en-US" altLang="en-US" sz="3800" dirty="0">
                <a:latin typeface="Georgia" panose="02040502050405020303" pitchFamily="18" charset="0"/>
              </a:rPr>
              <a:t>(11:7-10)</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29F5BE48-3E48-4BC8-943A-7B7AA4626055}" type="slidenum">
              <a:rPr lang="en-US" altLang="en-US"/>
              <a:pPr/>
              <a:t>104</a:t>
            </a:fld>
            <a:endParaRPr lang="en-US" altLang="en-US"/>
          </a:p>
        </p:txBody>
      </p:sp>
      <p:sp>
        <p:nvSpPr>
          <p:cNvPr id="122882" name="Rectangle 2"/>
          <p:cNvSpPr>
            <a:spLocks noGrp="1" noChangeArrowheads="1"/>
          </p:cNvSpPr>
          <p:nvPr>
            <p:ph type="body" idx="1"/>
          </p:nvPr>
        </p:nvSpPr>
        <p:spPr/>
        <p:txBody>
          <a:bodyPr/>
          <a:lstStyle/>
          <a:p>
            <a:r>
              <a:rPr lang="en-US" altLang="en-US" dirty="0"/>
              <a:t>the </a:t>
            </a:r>
            <a:r>
              <a:rPr lang="en-US" altLang="en-US" dirty="0" smtClean="0"/>
              <a:t>“great city” (11:8) is contrasted with the “holy city” (11:2)</a:t>
            </a:r>
          </a:p>
          <a:p>
            <a:r>
              <a:rPr lang="en-US" altLang="en-US" dirty="0" smtClean="0"/>
              <a:t>The great city is spiritually: </a:t>
            </a:r>
            <a:endParaRPr lang="en-US" altLang="en-US" dirty="0"/>
          </a:p>
          <a:p>
            <a:pPr lvl="1"/>
            <a:r>
              <a:rPr lang="en-US" altLang="en-US" dirty="0"/>
              <a:t>Sodom – moral decay</a:t>
            </a:r>
          </a:p>
          <a:p>
            <a:pPr lvl="1"/>
            <a:r>
              <a:rPr lang="en-US" altLang="en-US" dirty="0"/>
              <a:t>Egypt – bondage </a:t>
            </a:r>
          </a:p>
          <a:p>
            <a:pPr lvl="1"/>
            <a:r>
              <a:rPr lang="en-US" altLang="en-US" dirty="0" smtClean="0"/>
              <a:t>“Where </a:t>
            </a:r>
            <a:r>
              <a:rPr lang="en-US" altLang="en-US" dirty="0"/>
              <a:t>our Lord was </a:t>
            </a:r>
            <a:r>
              <a:rPr lang="en-US" altLang="en-US" dirty="0" smtClean="0"/>
              <a:t>crucified” </a:t>
            </a:r>
            <a:endParaRPr lang="en-US" altLang="en-US" dirty="0"/>
          </a:p>
          <a:p>
            <a:pPr lvl="2"/>
            <a:r>
              <a:rPr lang="en-US" altLang="en-US" i="1" dirty="0" smtClean="0">
                <a:solidFill>
                  <a:srgbClr val="FF0000"/>
                </a:solidFill>
              </a:rPr>
              <a:t>Jerusalem</a:t>
            </a:r>
            <a:r>
              <a:rPr lang="en-US" altLang="en-US" dirty="0" smtClean="0">
                <a:solidFill>
                  <a:srgbClr val="FF0000"/>
                </a:solidFill>
              </a:rPr>
              <a:t>, rejection </a:t>
            </a:r>
            <a:r>
              <a:rPr lang="en-US" altLang="en-US" dirty="0">
                <a:solidFill>
                  <a:srgbClr val="FF0000"/>
                </a:solidFill>
              </a:rPr>
              <a:t>of truth and killed those sent to her (cf. Matt. 23:34-37)</a:t>
            </a:r>
          </a:p>
        </p:txBody>
      </p:sp>
      <p:sp>
        <p:nvSpPr>
          <p:cNvPr id="122883" name="Rectangle 3"/>
          <p:cNvSpPr>
            <a:spLocks noGrp="1" noChangeArrowheads="1"/>
          </p:cNvSpPr>
          <p:nvPr>
            <p:ph type="title"/>
          </p:nvPr>
        </p:nvSpPr>
        <p:spPr>
          <a:noFill/>
          <a:ln/>
        </p:spPr>
        <p:txBody>
          <a:bodyPr>
            <a:normAutofit fontScale="90000"/>
          </a:bodyPr>
          <a:lstStyle/>
          <a:p>
            <a:r>
              <a:rPr lang="en-US" altLang="en-US" sz="4600" dirty="0">
                <a:latin typeface="Georgia" panose="02040502050405020303" pitchFamily="18" charset="0"/>
              </a:rPr>
              <a:t>The Death of the Witnesses</a:t>
            </a:r>
            <a:r>
              <a:rPr lang="en-US" altLang="en-US" sz="3800" dirty="0">
                <a:latin typeface="Georgia" panose="02040502050405020303" pitchFamily="18" charset="0"/>
              </a:rPr>
              <a:t> </a:t>
            </a:r>
            <a:br>
              <a:rPr lang="en-US" altLang="en-US" sz="3800" dirty="0">
                <a:latin typeface="Georgia" panose="02040502050405020303" pitchFamily="18" charset="0"/>
              </a:rPr>
            </a:br>
            <a:r>
              <a:rPr lang="en-US" altLang="en-US" sz="3800" dirty="0">
                <a:latin typeface="Georgia" panose="02040502050405020303" pitchFamily="18" charset="0"/>
              </a:rPr>
              <a:t>(11:7-10)</a:t>
            </a:r>
          </a:p>
        </p:txBody>
      </p:sp>
      <p:sp>
        <p:nvSpPr>
          <p:cNvPr id="2" name="TextBox 1"/>
          <p:cNvSpPr txBox="1"/>
          <p:nvPr/>
        </p:nvSpPr>
        <p:spPr>
          <a:xfrm>
            <a:off x="6172200" y="2667000"/>
            <a:ext cx="2331720" cy="1384995"/>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t>If spiritually, then this is spiritually!</a:t>
            </a:r>
            <a:endParaRPr lang="en-US" sz="2800" b="1" dirty="0"/>
          </a:p>
        </p:txBody>
      </p:sp>
      <p:cxnSp>
        <p:nvCxnSpPr>
          <p:cNvPr id="6" name="Straight Arrow Connector 5"/>
          <p:cNvCxnSpPr>
            <a:stCxn id="2" idx="1"/>
          </p:cNvCxnSpPr>
          <p:nvPr/>
        </p:nvCxnSpPr>
        <p:spPr bwMode="auto">
          <a:xfrm flipH="1">
            <a:off x="5181600" y="3359498"/>
            <a:ext cx="990600" cy="145702"/>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4419600" y="3359498"/>
            <a:ext cx="1752600" cy="692497"/>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6172200" y="4051995"/>
            <a:ext cx="1165860" cy="291405"/>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1524000" y="4724400"/>
            <a:ext cx="4648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3000"/>
                                        <p:tgtEl>
                                          <p:spTgt spid="10"/>
                                        </p:tgtEl>
                                      </p:cBhvr>
                                    </p:animEffect>
                                  </p:childTnLst>
                                </p:cTn>
                              </p:par>
                            </p:childTnLst>
                          </p:cTn>
                        </p:par>
                        <p:par>
                          <p:cTn id="19" fill="hold">
                            <p:stCondLst>
                              <p:cond delay="40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8514558-74CE-46F5-8843-ACC45E01755C}" type="slidenum">
              <a:rPr lang="en-US" altLang="en-US"/>
              <a:pPr/>
              <a:t>105</a:t>
            </a:fld>
            <a:endParaRPr lang="en-US" altLang="en-US"/>
          </a:p>
        </p:txBody>
      </p:sp>
      <p:sp>
        <p:nvSpPr>
          <p:cNvPr id="123907" name="Rectangle 3"/>
          <p:cNvSpPr>
            <a:spLocks noGrp="1" noChangeArrowheads="1"/>
          </p:cNvSpPr>
          <p:nvPr>
            <p:ph type="body" idx="1"/>
          </p:nvPr>
        </p:nvSpPr>
        <p:spPr>
          <a:xfrm>
            <a:off x="609600" y="1600200"/>
            <a:ext cx="7924800" cy="4724400"/>
          </a:xfrm>
        </p:spPr>
        <p:txBody>
          <a:bodyPr/>
          <a:lstStyle/>
          <a:p>
            <a:pPr>
              <a:lnSpc>
                <a:spcPct val="90000"/>
              </a:lnSpc>
            </a:pPr>
            <a:r>
              <a:rPr lang="en-US" altLang="en-US" dirty="0"/>
              <a:t>bodies would be seen 3 ½ days</a:t>
            </a:r>
          </a:p>
          <a:p>
            <a:pPr lvl="1">
              <a:lnSpc>
                <a:spcPct val="90000"/>
              </a:lnSpc>
            </a:pPr>
            <a:r>
              <a:rPr lang="en-US" altLang="en-US" dirty="0"/>
              <a:t>meaning a short </a:t>
            </a:r>
            <a:r>
              <a:rPr lang="en-US" altLang="en-US" dirty="0" smtClean="0"/>
              <a:t>time</a:t>
            </a:r>
            <a:endParaRPr lang="en-US" altLang="en-US" dirty="0"/>
          </a:p>
          <a:p>
            <a:pPr>
              <a:lnSpc>
                <a:spcPct val="90000"/>
              </a:lnSpc>
            </a:pPr>
            <a:r>
              <a:rPr lang="en-US" altLang="en-US" dirty="0"/>
              <a:t>earth rejoiced (v. 10)</a:t>
            </a:r>
          </a:p>
          <a:p>
            <a:pPr lvl="1">
              <a:lnSpc>
                <a:spcPct val="90000"/>
              </a:lnSpc>
            </a:pPr>
            <a:r>
              <a:rPr lang="en-US" altLang="en-US" dirty="0"/>
              <a:t>these are the “peoples, tribes, tongues, nations” (v. 9)</a:t>
            </a:r>
          </a:p>
          <a:p>
            <a:pPr lvl="1">
              <a:lnSpc>
                <a:spcPct val="90000"/>
              </a:lnSpc>
            </a:pPr>
            <a:r>
              <a:rPr lang="en-US" altLang="en-US" dirty="0"/>
              <a:t>the world was elated at the death of these witnesses</a:t>
            </a:r>
          </a:p>
          <a:p>
            <a:pPr lvl="2">
              <a:lnSpc>
                <a:spcPct val="90000"/>
              </a:lnSpc>
            </a:pPr>
            <a:r>
              <a:rPr lang="en-US" altLang="en-US" dirty="0"/>
              <a:t>rejoice</a:t>
            </a:r>
          </a:p>
          <a:p>
            <a:pPr lvl="2">
              <a:lnSpc>
                <a:spcPct val="90000"/>
              </a:lnSpc>
            </a:pPr>
            <a:r>
              <a:rPr lang="en-US" altLang="en-US" dirty="0"/>
              <a:t>make merry</a:t>
            </a:r>
          </a:p>
          <a:p>
            <a:pPr lvl="2">
              <a:lnSpc>
                <a:spcPct val="90000"/>
              </a:lnSpc>
            </a:pPr>
            <a:r>
              <a:rPr lang="en-US" altLang="en-US" dirty="0"/>
              <a:t>send gifts</a:t>
            </a:r>
          </a:p>
        </p:txBody>
      </p:sp>
      <p:sp>
        <p:nvSpPr>
          <p:cNvPr id="123909" name="Rectangle 5"/>
          <p:cNvSpPr>
            <a:spLocks noGrp="1" noChangeArrowheads="1"/>
          </p:cNvSpPr>
          <p:nvPr>
            <p:ph type="title"/>
          </p:nvPr>
        </p:nvSpPr>
        <p:spPr>
          <a:noFill/>
          <a:ln/>
        </p:spPr>
        <p:txBody>
          <a:bodyPr>
            <a:normAutofit fontScale="90000"/>
          </a:bodyPr>
          <a:lstStyle/>
          <a:p>
            <a:r>
              <a:rPr lang="en-US" altLang="en-US" sz="4600" dirty="0">
                <a:latin typeface="Georgia" panose="02040502050405020303" pitchFamily="18" charset="0"/>
              </a:rPr>
              <a:t>The Death of the Witnesses</a:t>
            </a:r>
            <a:r>
              <a:rPr lang="en-US" altLang="en-US" sz="3800" dirty="0">
                <a:latin typeface="Georgia" panose="02040502050405020303" pitchFamily="18" charset="0"/>
              </a:rPr>
              <a:t> </a:t>
            </a:r>
            <a:br>
              <a:rPr lang="en-US" altLang="en-US" sz="3800" dirty="0">
                <a:latin typeface="Georgia" panose="02040502050405020303" pitchFamily="18" charset="0"/>
              </a:rPr>
            </a:br>
            <a:r>
              <a:rPr lang="en-US" altLang="en-US" sz="3800" dirty="0">
                <a:latin typeface="Georgia" panose="02040502050405020303" pitchFamily="18" charset="0"/>
              </a:rPr>
              <a:t>(11:7-10)</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9E0E34E9-2E57-42EF-B7B9-F3CD367544CE}" type="slidenum">
              <a:rPr lang="en-US" altLang="en-US"/>
              <a:pPr/>
              <a:t>106</a:t>
            </a:fld>
            <a:endParaRPr lang="en-US" altLang="en-US"/>
          </a:p>
        </p:txBody>
      </p:sp>
      <p:sp>
        <p:nvSpPr>
          <p:cNvPr id="124930" name="Rectangle 2"/>
          <p:cNvSpPr>
            <a:spLocks noGrp="1" noChangeArrowheads="1"/>
          </p:cNvSpPr>
          <p:nvPr>
            <p:ph type="title"/>
          </p:nvPr>
        </p:nvSpPr>
        <p:spPr/>
        <p:txBody>
          <a:bodyPr>
            <a:normAutofit fontScale="90000"/>
          </a:bodyPr>
          <a:lstStyle/>
          <a:p>
            <a:r>
              <a:rPr lang="en-US" altLang="en-US" dirty="0" smtClean="0"/>
              <a:t>Question #6, Why </a:t>
            </a:r>
            <a:r>
              <a:rPr lang="en-US" altLang="en-US" dirty="0"/>
              <a:t>So Happy </a:t>
            </a:r>
            <a:r>
              <a:rPr lang="en-US" altLang="en-US" dirty="0" smtClean="0"/>
              <a:t/>
            </a:r>
            <a:br>
              <a:rPr lang="en-US" altLang="en-US" dirty="0" smtClean="0"/>
            </a:br>
            <a:r>
              <a:rPr lang="en-US" altLang="en-US" dirty="0" smtClean="0"/>
              <a:t>(</a:t>
            </a:r>
            <a:r>
              <a:rPr lang="en-US" altLang="en-US" dirty="0"/>
              <a:t>v. 10)?</a:t>
            </a:r>
          </a:p>
        </p:txBody>
      </p:sp>
      <p:sp>
        <p:nvSpPr>
          <p:cNvPr id="124931" name="Rectangle 3"/>
          <p:cNvSpPr>
            <a:spLocks noGrp="1" noChangeArrowheads="1"/>
          </p:cNvSpPr>
          <p:nvPr>
            <p:ph type="body" idx="1"/>
          </p:nvPr>
        </p:nvSpPr>
        <p:spPr/>
        <p:txBody>
          <a:bodyPr/>
          <a:lstStyle/>
          <a:p>
            <a:pPr>
              <a:lnSpc>
                <a:spcPct val="90000"/>
              </a:lnSpc>
            </a:pPr>
            <a:r>
              <a:rPr lang="en-US" altLang="en-US"/>
              <a:t>because the two witnesses tormented them (through preaching)</a:t>
            </a:r>
          </a:p>
          <a:p>
            <a:pPr>
              <a:lnSpc>
                <a:spcPct val="90000"/>
              </a:lnSpc>
            </a:pPr>
            <a:r>
              <a:rPr lang="en-US" altLang="en-US"/>
              <a:t>because men love darkness &amp; would not repent (9:20, 21)</a:t>
            </a:r>
          </a:p>
          <a:p>
            <a:pPr lvl="1">
              <a:lnSpc>
                <a:spcPct val="90000"/>
              </a:lnSpc>
            </a:pPr>
            <a:r>
              <a:rPr lang="en-US" altLang="en-US"/>
              <a:t>1 Kings 22:8</a:t>
            </a:r>
          </a:p>
          <a:p>
            <a:pPr lvl="1">
              <a:lnSpc>
                <a:spcPct val="90000"/>
              </a:lnSpc>
            </a:pPr>
            <a:r>
              <a:rPr lang="en-US" altLang="en-US"/>
              <a:t>Proverbs 1:29</a:t>
            </a:r>
          </a:p>
          <a:p>
            <a:pPr lvl="1">
              <a:lnSpc>
                <a:spcPct val="90000"/>
              </a:lnSpc>
            </a:pPr>
            <a:r>
              <a:rPr lang="en-US" altLang="en-US"/>
              <a:t>Amos 5:10</a:t>
            </a:r>
          </a:p>
          <a:p>
            <a:pPr lvl="1">
              <a:lnSpc>
                <a:spcPct val="90000"/>
              </a:lnSpc>
            </a:pPr>
            <a:r>
              <a:rPr lang="en-US" altLang="en-US"/>
              <a:t>Isaiah 30:9-11</a:t>
            </a:r>
          </a:p>
          <a:p>
            <a:pPr lvl="1">
              <a:lnSpc>
                <a:spcPct val="90000"/>
              </a:lnSpc>
            </a:pPr>
            <a:r>
              <a:rPr lang="en-US" altLang="en-US"/>
              <a:t>John 3:19, 20</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8E7B9ED2-CAF3-438E-BC86-F460E4CED3EF}" type="slidenum">
              <a:rPr lang="en-US" altLang="en-US"/>
              <a:pPr/>
              <a:t>107</a:t>
            </a:fld>
            <a:endParaRPr lang="en-US" altLang="en-US"/>
          </a:p>
        </p:txBody>
      </p:sp>
      <p:sp>
        <p:nvSpPr>
          <p:cNvPr id="125954" name="Rectangle 2"/>
          <p:cNvSpPr>
            <a:spLocks noGrp="1" noChangeArrowheads="1"/>
          </p:cNvSpPr>
          <p:nvPr>
            <p:ph type="title"/>
          </p:nvPr>
        </p:nvSpPr>
        <p:spPr/>
        <p:txBody>
          <a:bodyPr/>
          <a:lstStyle/>
          <a:p>
            <a:r>
              <a:rPr lang="en-US" altLang="en-US" sz="3800"/>
              <a:t>The Resurrection of the Witnesses</a:t>
            </a:r>
            <a:br>
              <a:rPr lang="en-US" altLang="en-US" sz="3800"/>
            </a:br>
            <a:r>
              <a:rPr lang="en-US" altLang="en-US" sz="3800"/>
              <a:t>(11:11-14)</a:t>
            </a:r>
          </a:p>
        </p:txBody>
      </p:sp>
      <p:sp>
        <p:nvSpPr>
          <p:cNvPr id="125955" name="Rectangle 3"/>
          <p:cNvSpPr>
            <a:spLocks noGrp="1" noChangeArrowheads="1"/>
          </p:cNvSpPr>
          <p:nvPr>
            <p:ph type="body" idx="1"/>
          </p:nvPr>
        </p:nvSpPr>
        <p:spPr/>
        <p:txBody>
          <a:bodyPr/>
          <a:lstStyle/>
          <a:p>
            <a:r>
              <a:rPr lang="en-US" altLang="en-US" dirty="0" smtClean="0"/>
              <a:t>Question #7</a:t>
            </a:r>
          </a:p>
          <a:p>
            <a:r>
              <a:rPr lang="en-US" altLang="en-US" dirty="0" smtClean="0"/>
              <a:t>Celebration </a:t>
            </a:r>
            <a:r>
              <a:rPr lang="en-US" altLang="en-US" dirty="0"/>
              <a:t>over the death of two witnesses was only momentary (3 ½ days)</a:t>
            </a:r>
          </a:p>
          <a:p>
            <a:r>
              <a:rPr lang="en-US" altLang="en-US" dirty="0"/>
              <a:t>God resurrected the witnesses</a:t>
            </a:r>
          </a:p>
          <a:p>
            <a:pPr lvl="1"/>
            <a:r>
              <a:rPr lang="en-US" altLang="en-US" dirty="0"/>
              <a:t>great fear fell on those who saw</a:t>
            </a:r>
          </a:p>
          <a:p>
            <a:pPr lvl="1"/>
            <a:r>
              <a:rPr lang="en-US" altLang="en-US" dirty="0"/>
              <a:t>probably a resurrection of </a:t>
            </a:r>
            <a:r>
              <a:rPr lang="en-US" altLang="en-US" dirty="0" smtClean="0"/>
              <a:t>cause/vindication</a:t>
            </a:r>
            <a:r>
              <a:rPr lang="en-US" altLang="en-US" dirty="0"/>
              <a:t/>
            </a:r>
            <a:br>
              <a:rPr lang="en-US" altLang="en-US" dirty="0"/>
            </a:br>
            <a:r>
              <a:rPr lang="en-US" altLang="en-US" dirty="0"/>
              <a:t>(cf. Ezek. 37:1-14)</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EA9F4F2-1349-435C-A5FF-A5EBEE33F2D7}" type="slidenum">
              <a:rPr lang="en-US" altLang="en-US"/>
              <a:pPr/>
              <a:t>108</a:t>
            </a:fld>
            <a:endParaRPr lang="en-US" altLang="en-US"/>
          </a:p>
        </p:txBody>
      </p:sp>
      <p:sp>
        <p:nvSpPr>
          <p:cNvPr id="126978" name="Rectangle 2"/>
          <p:cNvSpPr>
            <a:spLocks noGrp="1" noChangeArrowheads="1"/>
          </p:cNvSpPr>
          <p:nvPr>
            <p:ph type="title"/>
          </p:nvPr>
        </p:nvSpPr>
        <p:spPr/>
        <p:txBody>
          <a:bodyPr/>
          <a:lstStyle/>
          <a:p>
            <a:r>
              <a:rPr lang="en-US" altLang="en-US" sz="3800"/>
              <a:t>The Resurrection of the Witnesses</a:t>
            </a:r>
            <a:br>
              <a:rPr lang="en-US" altLang="en-US" sz="3800"/>
            </a:br>
            <a:r>
              <a:rPr lang="en-US" altLang="en-US" sz="3800"/>
              <a:t>(11:11-14)</a:t>
            </a:r>
          </a:p>
        </p:txBody>
      </p:sp>
      <p:sp>
        <p:nvSpPr>
          <p:cNvPr id="126979" name="Rectangle 3"/>
          <p:cNvSpPr>
            <a:spLocks noGrp="1" noChangeArrowheads="1"/>
          </p:cNvSpPr>
          <p:nvPr>
            <p:ph type="body" idx="1"/>
          </p:nvPr>
        </p:nvSpPr>
        <p:spPr/>
        <p:txBody>
          <a:bodyPr/>
          <a:lstStyle/>
          <a:p>
            <a:r>
              <a:rPr lang="en-US" altLang="en-US" dirty="0"/>
              <a:t>W</a:t>
            </a:r>
            <a:r>
              <a:rPr lang="en-US" altLang="en-US" dirty="0" smtClean="0"/>
              <a:t>itnesses </a:t>
            </a:r>
            <a:r>
              <a:rPr lang="en-US" altLang="en-US" dirty="0"/>
              <a:t>ascended to heaven</a:t>
            </a:r>
          </a:p>
          <a:p>
            <a:r>
              <a:rPr lang="en-US" altLang="en-US" dirty="0"/>
              <a:t>S</a:t>
            </a:r>
            <a:r>
              <a:rPr lang="en-US" altLang="en-US" dirty="0" smtClean="0"/>
              <a:t>ame </a:t>
            </a:r>
            <a:r>
              <a:rPr lang="en-US" altLang="en-US" dirty="0"/>
              <a:t>hour there was an earthquake</a:t>
            </a:r>
          </a:p>
          <a:p>
            <a:pPr lvl="1"/>
            <a:r>
              <a:rPr lang="en-US" altLang="en-US" dirty="0"/>
              <a:t>may be natural calamity</a:t>
            </a:r>
          </a:p>
          <a:p>
            <a:pPr lvl="1"/>
            <a:r>
              <a:rPr lang="en-US" altLang="en-US" dirty="0"/>
              <a:t>may be upheaval of political powers</a:t>
            </a:r>
          </a:p>
          <a:p>
            <a:pPr lvl="1"/>
            <a:r>
              <a:rPr lang="en-US" altLang="en-US" dirty="0"/>
              <a:t>1/10</a:t>
            </a:r>
            <a:r>
              <a:rPr lang="en-US" altLang="en-US" baseline="30000" dirty="0"/>
              <a:t>th</a:t>
            </a:r>
            <a:r>
              <a:rPr lang="en-US" altLang="en-US" dirty="0"/>
              <a:t> of the city fell –partial judgment</a:t>
            </a:r>
          </a:p>
          <a:p>
            <a:pPr lvl="1"/>
            <a:r>
              <a:rPr lang="en-US" altLang="en-US" dirty="0"/>
              <a:t>7000 died –God’s judgment consumed all that He desired to die</a:t>
            </a:r>
          </a:p>
          <a:p>
            <a:pPr>
              <a:buFont typeface="Wingdings" pitchFamily="2" charset="2"/>
              <a:buNone/>
            </a:pPr>
            <a:endParaRPr lang="en-US"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7D22B92-4492-4DAB-A3A7-626786CA305E}" type="slidenum">
              <a:rPr lang="en-US" altLang="en-US"/>
              <a:pPr/>
              <a:t>109</a:t>
            </a:fld>
            <a:endParaRPr lang="en-US" altLang="en-US"/>
          </a:p>
        </p:txBody>
      </p:sp>
      <p:sp>
        <p:nvSpPr>
          <p:cNvPr id="128002" name="Rectangle 2"/>
          <p:cNvSpPr>
            <a:spLocks noGrp="1" noChangeArrowheads="1"/>
          </p:cNvSpPr>
          <p:nvPr>
            <p:ph type="title"/>
          </p:nvPr>
        </p:nvSpPr>
        <p:spPr/>
        <p:txBody>
          <a:bodyPr/>
          <a:lstStyle/>
          <a:p>
            <a:r>
              <a:rPr lang="en-US" altLang="en-US"/>
              <a:t>Revelation’s Story in a “Nutshell”</a:t>
            </a:r>
          </a:p>
        </p:txBody>
      </p:sp>
      <p:sp>
        <p:nvSpPr>
          <p:cNvPr id="128003" name="Rectangle 3"/>
          <p:cNvSpPr>
            <a:spLocks noGrp="1" noChangeArrowheads="1"/>
          </p:cNvSpPr>
          <p:nvPr>
            <p:ph type="body" idx="1"/>
          </p:nvPr>
        </p:nvSpPr>
        <p:spPr/>
        <p:txBody>
          <a:bodyPr/>
          <a:lstStyle/>
          <a:p>
            <a:pPr>
              <a:lnSpc>
                <a:spcPct val="90000"/>
              </a:lnSpc>
            </a:pPr>
            <a:r>
              <a:rPr lang="en-US" altLang="en-US" dirty="0" smtClean="0"/>
              <a:t>God’s </a:t>
            </a:r>
            <a:r>
              <a:rPr lang="en-US" altLang="en-US" dirty="0"/>
              <a:t>word is preached in a bold fashion</a:t>
            </a:r>
          </a:p>
          <a:p>
            <a:pPr lvl="1">
              <a:lnSpc>
                <a:spcPct val="90000"/>
              </a:lnSpc>
            </a:pPr>
            <a:r>
              <a:rPr lang="en-US" altLang="en-US" dirty="0"/>
              <a:t>invasive to society’s sins</a:t>
            </a:r>
          </a:p>
          <a:p>
            <a:pPr>
              <a:lnSpc>
                <a:spcPct val="90000"/>
              </a:lnSpc>
            </a:pPr>
            <a:r>
              <a:rPr lang="en-US" altLang="en-US" dirty="0"/>
              <a:t>P</a:t>
            </a:r>
            <a:r>
              <a:rPr lang="en-US" altLang="en-US" dirty="0" smtClean="0"/>
              <a:t>ersecution </a:t>
            </a:r>
            <a:r>
              <a:rPr lang="en-US" altLang="en-US" dirty="0"/>
              <a:t>of some form follows the preaching of God’s word</a:t>
            </a:r>
          </a:p>
          <a:p>
            <a:pPr>
              <a:lnSpc>
                <a:spcPct val="90000"/>
              </a:lnSpc>
            </a:pPr>
            <a:r>
              <a:rPr lang="en-US" altLang="en-US" dirty="0"/>
              <a:t>God performs some judgment upon the wicked after the preaching and persecution</a:t>
            </a:r>
          </a:p>
          <a:p>
            <a:pPr>
              <a:lnSpc>
                <a:spcPct val="90000"/>
              </a:lnSpc>
            </a:pPr>
            <a:r>
              <a:rPr lang="en-US" altLang="en-US" dirty="0"/>
              <a:t>M</a:t>
            </a:r>
            <a:r>
              <a:rPr lang="en-US" altLang="en-US" dirty="0" smtClean="0"/>
              <a:t>any </a:t>
            </a:r>
            <a:r>
              <a:rPr lang="en-US" altLang="en-US" dirty="0"/>
              <a:t>others see the power of God and glorify Him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0184" name="Picture 8" descr="C:\Users\Steven\Downloads\eclipse-14129-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2"/>
          <p:cNvSpPr>
            <a:spLocks noGrp="1" noChangeArrowheads="1"/>
          </p:cNvSpPr>
          <p:nvPr>
            <p:ph type="title"/>
          </p:nvPr>
        </p:nvSpPr>
        <p:spPr/>
        <p:txBody>
          <a:bodyPr/>
          <a:lstStyle/>
          <a:p>
            <a:r>
              <a:rPr lang="en-US" altLang="en-US"/>
              <a:t>Fourth Trumpet (8:12)</a:t>
            </a:r>
          </a:p>
        </p:txBody>
      </p:sp>
      <p:sp>
        <p:nvSpPr>
          <p:cNvPr id="50179" name="Rectangle 3"/>
          <p:cNvSpPr>
            <a:spLocks noGrp="1" noChangeArrowheads="1"/>
          </p:cNvSpPr>
          <p:nvPr>
            <p:ph idx="1"/>
          </p:nvPr>
        </p:nvSpPr>
        <p:spPr>
          <a:xfrm>
            <a:off x="609600" y="1600200"/>
            <a:ext cx="7924800" cy="5105400"/>
          </a:xfrm>
        </p:spPr>
        <p:txBody>
          <a:bodyPr>
            <a:normAutofit lnSpcReduction="10000"/>
          </a:bodyPr>
          <a:lstStyle/>
          <a:p>
            <a:pPr marL="0" indent="0">
              <a:buNone/>
            </a:pPr>
            <a:r>
              <a:rPr lang="en-US" altLang="en-US" sz="2800" dirty="0" smtClean="0">
                <a:solidFill>
                  <a:schemeClr val="bg1"/>
                </a:solidFill>
                <a:effectLst>
                  <a:outerShdw blurRad="38100" dist="38100" dir="2700000" algn="tl">
                    <a:srgbClr val="000000">
                      <a:alpha val="43137"/>
                    </a:srgbClr>
                  </a:outerShdw>
                </a:effectLst>
              </a:rPr>
              <a:t>Then the fourth angel sounded: And a third of the sun was struck, a third of the moon, and a third of the stars, so that a third of them were darkened. A third of the day did not shine, and likewise the night”</a:t>
            </a:r>
          </a:p>
          <a:p>
            <a:r>
              <a:rPr lang="en-US" altLang="en-US" sz="4000" dirty="0" smtClean="0">
                <a:solidFill>
                  <a:schemeClr val="bg1"/>
                </a:solidFill>
                <a:effectLst>
                  <a:outerShdw blurRad="38100" dist="38100" dir="2700000" algn="tl">
                    <a:srgbClr val="000000">
                      <a:alpha val="43137"/>
                    </a:srgbClr>
                  </a:outerShdw>
                </a:effectLst>
              </a:rPr>
              <a:t>Heavenly bodies (light bringers) </a:t>
            </a:r>
            <a:br>
              <a:rPr lang="en-US" altLang="en-US" sz="4000" dirty="0" smtClean="0">
                <a:solidFill>
                  <a:schemeClr val="bg1"/>
                </a:solidFill>
                <a:effectLst>
                  <a:outerShdw blurRad="38100" dist="38100" dir="2700000" algn="tl">
                    <a:srgbClr val="000000">
                      <a:alpha val="43137"/>
                    </a:srgbClr>
                  </a:outerShdw>
                </a:effectLst>
              </a:rPr>
            </a:br>
            <a:r>
              <a:rPr lang="en-US" altLang="en-US" sz="4000" dirty="0" smtClean="0">
                <a:solidFill>
                  <a:schemeClr val="bg1"/>
                </a:solidFill>
                <a:effectLst>
                  <a:outerShdw blurRad="38100" dist="38100" dir="2700000" algn="tl">
                    <a:srgbClr val="000000">
                      <a:alpha val="43137"/>
                    </a:srgbClr>
                  </a:outerShdw>
                </a:effectLst>
              </a:rPr>
              <a:t>assaulted (cf. Ex. 10:22)</a:t>
            </a:r>
          </a:p>
          <a:p>
            <a:pPr lvl="1"/>
            <a:r>
              <a:rPr lang="en-US" altLang="en-US" sz="3600" dirty="0" smtClean="0">
                <a:solidFill>
                  <a:schemeClr val="bg1"/>
                </a:solidFill>
                <a:effectLst>
                  <a:outerShdw blurRad="38100" dist="38100" dir="2700000" algn="tl">
                    <a:srgbClr val="000000">
                      <a:alpha val="43137"/>
                    </a:srgbClr>
                  </a:outerShdw>
                </a:effectLst>
              </a:rPr>
              <a:t>1/3</a:t>
            </a:r>
            <a:r>
              <a:rPr lang="en-US" altLang="en-US" sz="3600" baseline="30000" dirty="0" smtClean="0">
                <a:solidFill>
                  <a:schemeClr val="bg1"/>
                </a:solidFill>
                <a:effectLst>
                  <a:outerShdw blurRad="38100" dist="38100" dir="2700000" algn="tl">
                    <a:srgbClr val="000000">
                      <a:alpha val="43137"/>
                    </a:srgbClr>
                  </a:outerShdw>
                </a:effectLst>
              </a:rPr>
              <a:t>rd</a:t>
            </a:r>
            <a:r>
              <a:rPr lang="en-US" altLang="en-US" sz="3600" dirty="0" smtClean="0">
                <a:solidFill>
                  <a:schemeClr val="bg1"/>
                </a:solidFill>
                <a:effectLst>
                  <a:outerShdw blurRad="38100" dist="38100" dir="2700000" algn="tl">
                    <a:srgbClr val="000000">
                      <a:alpha val="43137"/>
                    </a:srgbClr>
                  </a:outerShdw>
                </a:effectLst>
              </a:rPr>
              <a:t> </a:t>
            </a:r>
            <a:r>
              <a:rPr lang="en-US" altLang="en-US" sz="3600" dirty="0">
                <a:solidFill>
                  <a:schemeClr val="bg1"/>
                </a:solidFill>
                <a:effectLst>
                  <a:outerShdw blurRad="38100" dist="38100" dir="2700000" algn="tl">
                    <a:srgbClr val="000000">
                      <a:alpha val="43137"/>
                    </a:srgbClr>
                  </a:outerShdw>
                </a:effectLst>
              </a:rPr>
              <a:t>sun</a:t>
            </a:r>
          </a:p>
          <a:p>
            <a:pPr lvl="1"/>
            <a:r>
              <a:rPr lang="en-US" altLang="en-US" sz="3600" dirty="0">
                <a:solidFill>
                  <a:schemeClr val="bg1"/>
                </a:solidFill>
                <a:effectLst>
                  <a:outerShdw blurRad="38100" dist="38100" dir="2700000" algn="tl">
                    <a:srgbClr val="000000">
                      <a:alpha val="43137"/>
                    </a:srgbClr>
                  </a:outerShdw>
                </a:effectLst>
              </a:rPr>
              <a:t>1/3</a:t>
            </a:r>
            <a:r>
              <a:rPr lang="en-US" altLang="en-US" sz="3600" baseline="30000" dirty="0">
                <a:solidFill>
                  <a:schemeClr val="bg1"/>
                </a:solidFill>
                <a:effectLst>
                  <a:outerShdw blurRad="38100" dist="38100" dir="2700000" algn="tl">
                    <a:srgbClr val="000000">
                      <a:alpha val="43137"/>
                    </a:srgbClr>
                  </a:outerShdw>
                </a:effectLst>
              </a:rPr>
              <a:t>rd</a:t>
            </a:r>
            <a:r>
              <a:rPr lang="en-US" altLang="en-US" sz="3600" dirty="0">
                <a:solidFill>
                  <a:schemeClr val="bg1"/>
                </a:solidFill>
                <a:effectLst>
                  <a:outerShdw blurRad="38100" dist="38100" dir="2700000" algn="tl">
                    <a:srgbClr val="000000">
                      <a:alpha val="43137"/>
                    </a:srgbClr>
                  </a:outerShdw>
                </a:effectLst>
              </a:rPr>
              <a:t> moon</a:t>
            </a:r>
          </a:p>
          <a:p>
            <a:pPr lvl="1"/>
            <a:r>
              <a:rPr lang="en-US" altLang="en-US" sz="3600" dirty="0">
                <a:solidFill>
                  <a:schemeClr val="bg1"/>
                </a:solidFill>
                <a:effectLst>
                  <a:outerShdw blurRad="38100" dist="38100" dir="2700000" algn="tl">
                    <a:srgbClr val="000000">
                      <a:alpha val="43137"/>
                    </a:srgbClr>
                  </a:outerShdw>
                </a:effectLst>
              </a:rPr>
              <a:t>1/3</a:t>
            </a:r>
            <a:r>
              <a:rPr lang="en-US" altLang="en-US" sz="3600" baseline="30000" dirty="0">
                <a:solidFill>
                  <a:schemeClr val="bg1"/>
                </a:solidFill>
                <a:effectLst>
                  <a:outerShdw blurRad="38100" dist="38100" dir="2700000" algn="tl">
                    <a:srgbClr val="000000">
                      <a:alpha val="43137"/>
                    </a:srgbClr>
                  </a:outerShdw>
                </a:effectLst>
              </a:rPr>
              <a:t>rd</a:t>
            </a:r>
            <a:r>
              <a:rPr lang="en-US" altLang="en-US" sz="3600" dirty="0">
                <a:solidFill>
                  <a:schemeClr val="bg1"/>
                </a:solidFill>
                <a:effectLst>
                  <a:outerShdw blurRad="38100" dist="38100" dir="2700000" algn="tl">
                    <a:srgbClr val="000000">
                      <a:alpha val="43137"/>
                    </a:srgbClr>
                  </a:outerShdw>
                </a:effectLst>
              </a:rPr>
              <a:t> </a:t>
            </a:r>
            <a:r>
              <a:rPr lang="en-US" altLang="en-US" sz="3600" dirty="0" smtClean="0">
                <a:solidFill>
                  <a:schemeClr val="bg1"/>
                </a:solidFill>
                <a:effectLst>
                  <a:outerShdw blurRad="38100" dist="38100" dir="2700000" algn="tl">
                    <a:srgbClr val="000000">
                      <a:alpha val="43137"/>
                    </a:srgbClr>
                  </a:outerShdw>
                </a:effectLst>
              </a:rPr>
              <a:t>stars</a:t>
            </a:r>
            <a:endParaRPr lang="en-US" altLang="en-US" sz="3600"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a:t>7 Trumpets</a:t>
            </a:r>
          </a:p>
        </p:txBody>
      </p:sp>
      <p:sp>
        <p:nvSpPr>
          <p:cNvPr id="7" name="Slide Number Placeholder 6"/>
          <p:cNvSpPr>
            <a:spLocks noGrp="1"/>
          </p:cNvSpPr>
          <p:nvPr>
            <p:ph type="sldNum" sz="quarter" idx="12"/>
          </p:nvPr>
        </p:nvSpPr>
        <p:spPr/>
        <p:txBody>
          <a:bodyPr/>
          <a:lstStyle/>
          <a:p>
            <a:fld id="{C07ADCD0-DF14-4B5A-9248-398CDD3F6C6F}" type="slidenum">
              <a:rPr lang="en-US" altLang="en-US"/>
              <a:pPr/>
              <a:t>11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1000"/>
                                        <p:tgtEl>
                                          <p:spTgt spid="5017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1000"/>
                                        <p:tgtEl>
                                          <p:spTgt spid="50179">
                                            <p:txEl>
                                              <p:pRg st="2" end="2"/>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Effect transition="in" filter="fade">
                                      <p:cBhvr>
                                        <p:cTn id="15" dur="1000"/>
                                        <p:tgtEl>
                                          <p:spTgt spid="5017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179">
                                            <p:txEl>
                                              <p:pRg st="4" end="4"/>
                                            </p:txEl>
                                          </p:spTgt>
                                        </p:tgtEl>
                                        <p:attrNameLst>
                                          <p:attrName>style.visibility</p:attrName>
                                        </p:attrNameLst>
                                      </p:cBhvr>
                                      <p:to>
                                        <p:strVal val="visible"/>
                                      </p:to>
                                    </p:set>
                                    <p:animEffect transition="in" filter="fade">
                                      <p:cBhvr>
                                        <p:cTn id="18" dur="1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595AF828-B0E1-40D7-A0E3-5B1866CD47F7}" type="slidenum">
              <a:rPr lang="en-US" altLang="en-US"/>
              <a:pPr/>
              <a:t>110</a:t>
            </a:fld>
            <a:endParaRPr lang="en-US" altLang="en-US"/>
          </a:p>
        </p:txBody>
      </p:sp>
      <p:sp>
        <p:nvSpPr>
          <p:cNvPr id="129026" name="Rectangle 2"/>
          <p:cNvSpPr>
            <a:spLocks noGrp="1" noChangeArrowheads="1"/>
          </p:cNvSpPr>
          <p:nvPr>
            <p:ph type="title"/>
          </p:nvPr>
        </p:nvSpPr>
        <p:spPr/>
        <p:txBody>
          <a:bodyPr/>
          <a:lstStyle/>
          <a:p>
            <a:r>
              <a:rPr lang="en-US" altLang="en-US" sz="3800" dirty="0"/>
              <a:t>Seventh Trumpet –Third Woe (</a:t>
            </a:r>
            <a:r>
              <a:rPr lang="en-US" altLang="en-US" sz="3800" dirty="0" smtClean="0"/>
              <a:t>11:14-19</a:t>
            </a:r>
            <a:r>
              <a:rPr lang="en-US" altLang="en-US" sz="3800" dirty="0"/>
              <a:t>)</a:t>
            </a:r>
          </a:p>
        </p:txBody>
      </p:sp>
      <p:sp>
        <p:nvSpPr>
          <p:cNvPr id="129027" name="Rectangle 3"/>
          <p:cNvSpPr>
            <a:spLocks noGrp="1" noChangeArrowheads="1"/>
          </p:cNvSpPr>
          <p:nvPr>
            <p:ph type="body" idx="1"/>
          </p:nvPr>
        </p:nvSpPr>
        <p:spPr/>
        <p:txBody>
          <a:bodyPr/>
          <a:lstStyle/>
          <a:p>
            <a:r>
              <a:rPr lang="en-US" altLang="en-US" dirty="0" smtClean="0"/>
              <a:t>Emphasis: victory </a:t>
            </a:r>
            <a:r>
              <a:rPr lang="en-US" altLang="en-US" dirty="0"/>
              <a:t>of </a:t>
            </a:r>
            <a:r>
              <a:rPr lang="en-US" altLang="en-US" dirty="0" smtClean="0"/>
              <a:t>saints; destruction of wicked</a:t>
            </a:r>
            <a:endParaRPr lang="en-US" altLang="en-US" dirty="0"/>
          </a:p>
          <a:p>
            <a:r>
              <a:rPr lang="en-US" altLang="en-US" dirty="0"/>
              <a:t>M</a:t>
            </a:r>
            <a:r>
              <a:rPr lang="en-US" altLang="en-US" dirty="0" smtClean="0"/>
              <a:t>ystery </a:t>
            </a:r>
            <a:r>
              <a:rPr lang="en-US" altLang="en-US" dirty="0"/>
              <a:t>of </a:t>
            </a:r>
            <a:r>
              <a:rPr lang="en-US" altLang="en-US" dirty="0" smtClean="0"/>
              <a:t>God </a:t>
            </a:r>
            <a:r>
              <a:rPr lang="en-US" altLang="en-US" dirty="0"/>
              <a:t>finished (cf. 10:7)</a:t>
            </a:r>
          </a:p>
          <a:p>
            <a:pPr lvl="1"/>
            <a:r>
              <a:rPr lang="en-US" altLang="en-US" dirty="0"/>
              <a:t>finished in the truth that, “the kingdoms of the world have become the kingdoms of the Lord and His Christ” (Rev. 11:15)</a:t>
            </a:r>
          </a:p>
          <a:p>
            <a:pPr lvl="1"/>
            <a:r>
              <a:rPr lang="en-US" altLang="en-US" dirty="0"/>
              <a:t>the mystery of Daniel 7:15-18, </a:t>
            </a:r>
            <a:r>
              <a:rPr lang="en-US" altLang="en-US" dirty="0" smtClean="0"/>
              <a:t>27</a:t>
            </a:r>
          </a:p>
          <a:p>
            <a:r>
              <a:rPr lang="en-US" altLang="en-US" dirty="0" smtClean="0"/>
              <a:t>Question </a:t>
            </a:r>
            <a:r>
              <a:rPr lang="en-US" altLang="en-US" dirty="0"/>
              <a:t>#8</a:t>
            </a:r>
          </a:p>
          <a:p>
            <a:pPr lvl="1"/>
            <a:endParaRPr lang="en-US"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11:15</a:t>
            </a:r>
            <a:endParaRPr lang="en-US" dirty="0"/>
          </a:p>
        </p:txBody>
      </p:sp>
      <p:sp>
        <p:nvSpPr>
          <p:cNvPr id="3" name="Content Placeholder 2"/>
          <p:cNvSpPr>
            <a:spLocks noGrp="1"/>
          </p:cNvSpPr>
          <p:nvPr>
            <p:ph idx="1"/>
          </p:nvPr>
        </p:nvSpPr>
        <p:spPr>
          <a:xfrm>
            <a:off x="609600" y="1600200"/>
            <a:ext cx="7924800" cy="4648200"/>
          </a:xfrm>
        </p:spPr>
        <p:txBody>
          <a:bodyPr>
            <a:normAutofit lnSpcReduction="10000"/>
          </a:bodyPr>
          <a:lstStyle/>
          <a:p>
            <a:r>
              <a:rPr lang="en-US" dirty="0" smtClean="0"/>
              <a:t>“The kingdom of this world…” (</a:t>
            </a:r>
            <a:r>
              <a:rPr lang="en-US" dirty="0" err="1" smtClean="0"/>
              <a:t>ASV</a:t>
            </a:r>
            <a:r>
              <a:rPr lang="en-US" dirty="0" smtClean="0"/>
              <a:t>)</a:t>
            </a:r>
          </a:p>
          <a:p>
            <a:pPr lvl="1"/>
            <a:r>
              <a:rPr lang="en-US" dirty="0" smtClean="0"/>
              <a:t>Often influenced and works within the authority of Satan (Jn. 12:31)</a:t>
            </a:r>
          </a:p>
          <a:p>
            <a:pPr lvl="1"/>
            <a:r>
              <a:rPr lang="en-US" dirty="0" smtClean="0"/>
              <a:t>Preaching the gospel in the world draws men out of Satan’s kingdom and into Christ’s (Col. 1:9-14)</a:t>
            </a:r>
          </a:p>
          <a:p>
            <a:pPr lvl="1"/>
            <a:r>
              <a:rPr lang="en-US" dirty="0" smtClean="0"/>
              <a:t>Jesus defeated Satan during His personal ministry (Heb. 2:14)</a:t>
            </a:r>
          </a:p>
          <a:p>
            <a:pPr lvl="1"/>
            <a:r>
              <a:rPr lang="en-US" dirty="0" smtClean="0"/>
              <a:t>The church continues to extend that defeat through her obedience (Rom. 16:19, 20)</a:t>
            </a:r>
            <a:endParaRPr lang="en-US" dirty="0"/>
          </a:p>
        </p:txBody>
      </p:sp>
      <p:sp>
        <p:nvSpPr>
          <p:cNvPr id="4" name="Footer Placeholder 3"/>
          <p:cNvSpPr>
            <a:spLocks noGrp="1"/>
          </p:cNvSpPr>
          <p:nvPr>
            <p:ph type="ftr" sz="quarter" idx="11"/>
          </p:nvPr>
        </p:nvSpPr>
        <p:spPr/>
        <p:txBody>
          <a:bodyPr/>
          <a:lstStyle/>
          <a:p>
            <a:r>
              <a:rPr lang="en-US" altLang="en-US" dirty="0" smtClean="0">
                <a:solidFill>
                  <a:srgbClr val="000000"/>
                </a:solidFill>
              </a:rPr>
              <a:t>7 Trumpets</a:t>
            </a: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111</a:t>
            </a:fld>
            <a:endParaRPr lang="en-US" altLang="en-US">
              <a:solidFill>
                <a:srgbClr val="000000"/>
              </a:solidFill>
            </a:endParaRPr>
          </a:p>
        </p:txBody>
      </p:sp>
    </p:spTree>
    <p:extLst>
      <p:ext uri="{BB962C8B-B14F-4D97-AF65-F5344CB8AC3E}">
        <p14:creationId xmlns:p14="http://schemas.microsoft.com/office/powerpoint/2010/main" val="25971043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11:15</a:t>
            </a:r>
            <a:endParaRPr lang="en-US" dirty="0"/>
          </a:p>
        </p:txBody>
      </p:sp>
      <p:sp>
        <p:nvSpPr>
          <p:cNvPr id="3" name="Content Placeholder 2"/>
          <p:cNvSpPr>
            <a:spLocks noGrp="1"/>
          </p:cNvSpPr>
          <p:nvPr>
            <p:ph idx="1"/>
          </p:nvPr>
        </p:nvSpPr>
        <p:spPr>
          <a:xfrm>
            <a:off x="609600" y="1600200"/>
            <a:ext cx="7924800" cy="4648200"/>
          </a:xfrm>
        </p:spPr>
        <p:txBody>
          <a:bodyPr/>
          <a:lstStyle/>
          <a:p>
            <a:r>
              <a:rPr lang="en-US" dirty="0"/>
              <a:t>“is become the kingdom of our Lord, and of his </a:t>
            </a:r>
            <a:r>
              <a:rPr lang="en-US" dirty="0" smtClean="0"/>
              <a:t>Christ…” (</a:t>
            </a:r>
            <a:r>
              <a:rPr lang="en-US" dirty="0" err="1" smtClean="0"/>
              <a:t>ASV</a:t>
            </a:r>
            <a:r>
              <a:rPr lang="en-US" dirty="0" smtClean="0"/>
              <a:t>)</a:t>
            </a:r>
          </a:p>
          <a:p>
            <a:pPr lvl="1"/>
            <a:r>
              <a:rPr lang="en-US" dirty="0" smtClean="0"/>
              <a:t>Revelation 15:4</a:t>
            </a:r>
          </a:p>
          <a:p>
            <a:pPr lvl="1"/>
            <a:r>
              <a:rPr lang="en-US" dirty="0" smtClean="0"/>
              <a:t>Psalm 22:27, 28; 72:11; 86:9</a:t>
            </a:r>
          </a:p>
          <a:p>
            <a:pPr lvl="1"/>
            <a:r>
              <a:rPr lang="en-US" dirty="0" smtClean="0"/>
              <a:t>Isaiah 2:2, 3</a:t>
            </a:r>
          </a:p>
          <a:p>
            <a:pPr lvl="1"/>
            <a:r>
              <a:rPr lang="en-US" dirty="0" smtClean="0"/>
              <a:t>Jeremiah 16:19</a:t>
            </a:r>
          </a:p>
          <a:p>
            <a:pPr lvl="1"/>
            <a:r>
              <a:rPr lang="en-US" dirty="0" smtClean="0"/>
              <a:t>Daniel 2:44</a:t>
            </a:r>
          </a:p>
          <a:p>
            <a:pPr lvl="1"/>
            <a:r>
              <a:rPr lang="en-US" dirty="0" smtClean="0"/>
              <a:t>Zechariah 2:11; 8:20-23; 14:9</a:t>
            </a:r>
          </a:p>
          <a:p>
            <a:pPr lvl="1"/>
            <a:r>
              <a:rPr lang="en-US" dirty="0" smtClean="0"/>
              <a:t>Matthew 28:18-20</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112</a:t>
            </a:fld>
            <a:endParaRPr lang="en-US" altLang="en-US"/>
          </a:p>
        </p:txBody>
      </p:sp>
    </p:spTree>
    <p:extLst>
      <p:ext uri="{BB962C8B-B14F-4D97-AF65-F5344CB8AC3E}">
        <p14:creationId xmlns:p14="http://schemas.microsoft.com/office/powerpoint/2010/main" val="25379613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lstStyle/>
          <a:p>
            <a:r>
              <a:rPr lang="en-US" dirty="0"/>
              <a:t>Does Revelation 11:15, 17 teach that God has not reigned until the end of the Christian Age? </a:t>
            </a:r>
            <a:endParaRPr lang="en-US" dirty="0" smtClean="0"/>
          </a:p>
          <a:p>
            <a:r>
              <a:rPr lang="en-US" dirty="0" smtClean="0"/>
              <a:t>Does </a:t>
            </a:r>
            <a:r>
              <a:rPr lang="en-US" dirty="0"/>
              <a:t>it teach that God </a:t>
            </a:r>
            <a:r>
              <a:rPr lang="en-US" dirty="0" smtClean="0"/>
              <a:t>will </a:t>
            </a:r>
            <a:r>
              <a:rPr lang="en-US" dirty="0"/>
              <a:t>establish His kingdom on earth </a:t>
            </a:r>
            <a:r>
              <a:rPr lang="en-US" dirty="0" smtClean="0"/>
              <a:t>when </a:t>
            </a:r>
            <a:r>
              <a:rPr lang="en-US" dirty="0"/>
              <a:t>Jesus returns? </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113</a:t>
            </a:fld>
            <a:endParaRPr lang="en-US" altLang="en-US"/>
          </a:p>
        </p:txBody>
      </p:sp>
    </p:spTree>
    <p:extLst>
      <p:ext uri="{BB962C8B-B14F-4D97-AF65-F5344CB8AC3E}">
        <p14:creationId xmlns:p14="http://schemas.microsoft.com/office/powerpoint/2010/main" val="36037189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False Positions Not Taught in Revelation 11:15, 17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That God has not reigned until the end of the Christian Age</a:t>
            </a:r>
          </a:p>
          <a:p>
            <a:pPr lvl="1"/>
            <a:r>
              <a:rPr lang="en-US" dirty="0" smtClean="0"/>
              <a:t>God has reigned over all the creation since He made it (Ps. 10:16; 29:10)</a:t>
            </a:r>
          </a:p>
          <a:p>
            <a:pPr marL="514350" indent="-514350">
              <a:buFont typeface="+mj-lt"/>
              <a:buAutoNum type="arabicPeriod"/>
            </a:pPr>
            <a:r>
              <a:rPr lang="en-US" dirty="0" smtClean="0"/>
              <a:t>That God’s kingdom will be established when Jesus comes again</a:t>
            </a:r>
          </a:p>
          <a:p>
            <a:pPr lvl="1"/>
            <a:r>
              <a:rPr lang="en-US" dirty="0" smtClean="0"/>
              <a:t>John was already in the kingdom when he began writing this book (1:9; see also Rev. 3:21; Mk. 9:1)</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114</a:t>
            </a:fld>
            <a:endParaRPr lang="en-US" altLang="en-US"/>
          </a:p>
        </p:txBody>
      </p:sp>
    </p:spTree>
    <p:extLst>
      <p:ext uri="{BB962C8B-B14F-4D97-AF65-F5344CB8AC3E}">
        <p14:creationId xmlns:p14="http://schemas.microsoft.com/office/powerpoint/2010/main" val="1075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D6FF6A20-2F14-4918-B3ED-CBDBD199312A}" type="slidenum">
              <a:rPr lang="en-US" altLang="en-US"/>
              <a:pPr/>
              <a:t>115</a:t>
            </a:fld>
            <a:endParaRPr lang="en-US" altLang="en-US"/>
          </a:p>
        </p:txBody>
      </p:sp>
      <p:sp>
        <p:nvSpPr>
          <p:cNvPr id="130050" name="Rectangle 2"/>
          <p:cNvSpPr>
            <a:spLocks noGrp="1" noChangeArrowheads="1"/>
          </p:cNvSpPr>
          <p:nvPr>
            <p:ph type="title"/>
          </p:nvPr>
        </p:nvSpPr>
        <p:spPr/>
        <p:txBody>
          <a:bodyPr/>
          <a:lstStyle/>
          <a:p>
            <a:r>
              <a:rPr lang="en-US" altLang="en-US"/>
              <a:t>24 Elders</a:t>
            </a:r>
          </a:p>
        </p:txBody>
      </p:sp>
      <p:sp>
        <p:nvSpPr>
          <p:cNvPr id="130051" name="Rectangle 3"/>
          <p:cNvSpPr>
            <a:spLocks noGrp="1" noChangeArrowheads="1"/>
          </p:cNvSpPr>
          <p:nvPr>
            <p:ph type="body" idx="1"/>
          </p:nvPr>
        </p:nvSpPr>
        <p:spPr/>
        <p:txBody>
          <a:bodyPr/>
          <a:lstStyle/>
          <a:p>
            <a:r>
              <a:rPr lang="en-US" altLang="en-US" dirty="0"/>
              <a:t>F</a:t>
            </a:r>
            <a:r>
              <a:rPr lang="en-US" altLang="en-US" dirty="0" smtClean="0"/>
              <a:t>amiliar </a:t>
            </a:r>
            <a:r>
              <a:rPr lang="en-US" altLang="en-US" dirty="0"/>
              <a:t>image (4:4; 4:10; etc.)</a:t>
            </a:r>
          </a:p>
          <a:p>
            <a:pPr lvl="1"/>
            <a:r>
              <a:rPr lang="en-US" altLang="en-US" dirty="0" smtClean="0"/>
              <a:t>Return to the throne (scene)</a:t>
            </a:r>
          </a:p>
          <a:p>
            <a:pPr lvl="1"/>
            <a:r>
              <a:rPr lang="en-US" altLang="en-US" dirty="0" smtClean="0"/>
              <a:t>24 </a:t>
            </a:r>
            <a:r>
              <a:rPr lang="en-US" altLang="en-US" dirty="0"/>
              <a:t>= 12 + 12 (probably 12 tribes of Israel and 12 apostles)</a:t>
            </a:r>
          </a:p>
          <a:p>
            <a:pPr lvl="1"/>
            <a:r>
              <a:rPr lang="en-US" altLang="en-US" dirty="0"/>
              <a:t>T</a:t>
            </a:r>
            <a:r>
              <a:rPr lang="en-US" altLang="en-US" dirty="0" smtClean="0"/>
              <a:t>hey </a:t>
            </a:r>
            <a:r>
              <a:rPr lang="en-US" altLang="en-US" dirty="0"/>
              <a:t>understand the final outcome—while all who oppose the Christ and His church may have some limited success, they will eventually be </a:t>
            </a:r>
            <a:r>
              <a:rPr lang="en-US" altLang="en-US" dirty="0" smtClean="0"/>
              <a:t>defeated by </a:t>
            </a:r>
            <a:r>
              <a:rPr lang="en-US" altLang="en-US" dirty="0"/>
              <a:t>the wrath of God</a:t>
            </a:r>
          </a:p>
          <a:p>
            <a:pPr lvl="1"/>
            <a:endParaRPr lang="en-US" alt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11:17, 18</a:t>
            </a:r>
            <a:endParaRPr lang="en-US" dirty="0"/>
          </a:p>
        </p:txBody>
      </p:sp>
      <p:sp>
        <p:nvSpPr>
          <p:cNvPr id="3" name="Content Placeholder 2"/>
          <p:cNvSpPr>
            <a:spLocks noGrp="1"/>
          </p:cNvSpPr>
          <p:nvPr>
            <p:ph idx="1"/>
          </p:nvPr>
        </p:nvSpPr>
        <p:spPr>
          <a:xfrm>
            <a:off x="609600" y="1600200"/>
            <a:ext cx="7924800" cy="4724400"/>
          </a:xfrm>
        </p:spPr>
        <p:txBody>
          <a:bodyPr>
            <a:normAutofit fontScale="92500" lnSpcReduction="10000"/>
          </a:bodyPr>
          <a:lstStyle/>
          <a:p>
            <a:r>
              <a:rPr lang="en-US" dirty="0" smtClean="0"/>
              <a:t>Praised as creator (Rev. 4)</a:t>
            </a:r>
          </a:p>
          <a:p>
            <a:r>
              <a:rPr lang="en-US" dirty="0" smtClean="0"/>
              <a:t>Praised as redeemer (Rev. 5)</a:t>
            </a:r>
          </a:p>
          <a:p>
            <a:r>
              <a:rPr lang="en-US" dirty="0" smtClean="0"/>
              <a:t>Praised as conqueror/king (Rev. 11)</a:t>
            </a:r>
          </a:p>
          <a:p>
            <a:r>
              <a:rPr lang="en-US" dirty="0" smtClean="0"/>
              <a:t>“A ‘table of contents’ for the remainder of the Book of Revelation”</a:t>
            </a:r>
            <a:r>
              <a:rPr lang="en-US" sz="2400" dirty="0" smtClean="0"/>
              <a:t> (</a:t>
            </a:r>
            <a:r>
              <a:rPr lang="en-US" sz="2400" dirty="0" err="1" smtClean="0"/>
              <a:t>Wiersbe</a:t>
            </a:r>
            <a:r>
              <a:rPr lang="en-US" sz="2400" dirty="0" smtClean="0"/>
              <a:t>, Warren, The </a:t>
            </a:r>
            <a:r>
              <a:rPr lang="en-US" sz="2400" dirty="0" smtClean="0"/>
              <a:t>Bible </a:t>
            </a:r>
            <a:r>
              <a:rPr lang="en-US" sz="2400" dirty="0" smtClean="0"/>
              <a:t>Exposition Commentary, Vol. 2)</a:t>
            </a:r>
          </a:p>
          <a:p>
            <a:r>
              <a:rPr lang="en-US" dirty="0" smtClean="0"/>
              <a:t>11:18 as reference to Psalm 2:1-6</a:t>
            </a:r>
          </a:p>
          <a:p>
            <a:pPr lvl="1"/>
            <a:r>
              <a:rPr lang="en-US" dirty="0" smtClean="0"/>
              <a:t>Why are the nations angry?</a:t>
            </a:r>
          </a:p>
          <a:p>
            <a:pPr lvl="1"/>
            <a:r>
              <a:rPr lang="en-US" dirty="0" smtClean="0"/>
              <a:t>Wrath and reward are consistently found in judgment</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116</a:t>
            </a:fld>
            <a:endParaRPr lang="en-US" altLang="en-US"/>
          </a:p>
        </p:txBody>
      </p:sp>
    </p:spTree>
    <p:extLst>
      <p:ext uri="{BB962C8B-B14F-4D97-AF65-F5344CB8AC3E}">
        <p14:creationId xmlns:p14="http://schemas.microsoft.com/office/powerpoint/2010/main" val="1957307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11:17, 18</a:t>
            </a:r>
            <a:endParaRPr lang="en-US" dirty="0"/>
          </a:p>
        </p:txBody>
      </p:sp>
      <p:sp>
        <p:nvSpPr>
          <p:cNvPr id="3" name="Content Placeholder 2"/>
          <p:cNvSpPr>
            <a:spLocks noGrp="1"/>
          </p:cNvSpPr>
          <p:nvPr>
            <p:ph idx="1"/>
          </p:nvPr>
        </p:nvSpPr>
        <p:spPr>
          <a:xfrm>
            <a:off x="609600" y="1600200"/>
            <a:ext cx="7924800" cy="4648200"/>
          </a:xfrm>
        </p:spPr>
        <p:txBody>
          <a:bodyPr/>
          <a:lstStyle/>
          <a:p>
            <a:r>
              <a:rPr lang="en-US" dirty="0" smtClean="0"/>
              <a:t>There may be a double fulfillment of this woe forecasted in the end</a:t>
            </a:r>
          </a:p>
          <a:p>
            <a:pPr lvl="1"/>
            <a:r>
              <a:rPr lang="en-US" sz="2400" i="1" dirty="0" smtClean="0"/>
              <a:t>(cf. promise to David was immediately fulfilled in Solomon but more fully in the Messiah, 2 Sam. 7:11-17)</a:t>
            </a:r>
          </a:p>
          <a:p>
            <a:r>
              <a:rPr lang="en-US" dirty="0" smtClean="0"/>
              <a:t>Likewise, there will be a time when:</a:t>
            </a:r>
          </a:p>
          <a:p>
            <a:pPr lvl="1"/>
            <a:r>
              <a:rPr lang="en-US" dirty="0" smtClean="0"/>
              <a:t>None will oppose Christ but all will confess Him (Rom. 14:11; Phil. 2:10)</a:t>
            </a:r>
          </a:p>
          <a:p>
            <a:pPr lvl="1"/>
            <a:r>
              <a:rPr lang="en-US" dirty="0" smtClean="0"/>
              <a:t>All the dead will be judged and all the righteous will be rewarded (Rev. 20:11-15)</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117</a:t>
            </a:fld>
            <a:endParaRPr lang="en-US" altLang="en-US"/>
          </a:p>
        </p:txBody>
      </p:sp>
    </p:spTree>
    <p:extLst>
      <p:ext uri="{BB962C8B-B14F-4D97-AF65-F5344CB8AC3E}">
        <p14:creationId xmlns:p14="http://schemas.microsoft.com/office/powerpoint/2010/main" val="15286974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42A6014-CFD5-4F62-94A4-1C8467EE8888}" type="slidenum">
              <a:rPr lang="en-US" altLang="en-US"/>
              <a:pPr/>
              <a:t>118</a:t>
            </a:fld>
            <a:endParaRPr lang="en-US" altLang="en-US"/>
          </a:p>
        </p:txBody>
      </p:sp>
      <p:sp>
        <p:nvSpPr>
          <p:cNvPr id="131074" name="Rectangle 2"/>
          <p:cNvSpPr>
            <a:spLocks noGrp="1" noChangeArrowheads="1"/>
          </p:cNvSpPr>
          <p:nvPr>
            <p:ph type="title"/>
          </p:nvPr>
        </p:nvSpPr>
        <p:spPr/>
        <p:txBody>
          <a:bodyPr/>
          <a:lstStyle/>
          <a:p>
            <a:r>
              <a:rPr lang="en-US" altLang="en-US" sz="3800"/>
              <a:t>Temple of God Was Opened (v. 19)</a:t>
            </a:r>
          </a:p>
        </p:txBody>
      </p:sp>
      <p:sp>
        <p:nvSpPr>
          <p:cNvPr id="131075" name="Rectangle 3"/>
          <p:cNvSpPr>
            <a:spLocks noGrp="1" noChangeArrowheads="1"/>
          </p:cNvSpPr>
          <p:nvPr>
            <p:ph type="body" idx="1"/>
          </p:nvPr>
        </p:nvSpPr>
        <p:spPr/>
        <p:txBody>
          <a:bodyPr/>
          <a:lstStyle/>
          <a:p>
            <a:r>
              <a:rPr lang="en-US" altLang="en-US" dirty="0"/>
              <a:t>C</a:t>
            </a:r>
            <a:r>
              <a:rPr lang="en-US" altLang="en-US" dirty="0" smtClean="0"/>
              <a:t>ompare </a:t>
            </a:r>
            <a:r>
              <a:rPr lang="en-US" altLang="en-US" dirty="0"/>
              <a:t>4:1</a:t>
            </a:r>
          </a:p>
          <a:p>
            <a:r>
              <a:rPr lang="en-US" altLang="en-US" dirty="0"/>
              <a:t>T</a:t>
            </a:r>
            <a:r>
              <a:rPr lang="en-US" altLang="en-US" dirty="0" smtClean="0"/>
              <a:t>he </a:t>
            </a:r>
            <a:r>
              <a:rPr lang="en-US" altLang="en-US" dirty="0"/>
              <a:t>ark of the covenant is seen</a:t>
            </a:r>
          </a:p>
          <a:p>
            <a:r>
              <a:rPr lang="en-US" altLang="en-US" dirty="0"/>
              <a:t>B</a:t>
            </a:r>
            <a:r>
              <a:rPr lang="en-US" altLang="en-US" dirty="0" smtClean="0"/>
              <a:t>eware </a:t>
            </a:r>
            <a:r>
              <a:rPr lang="en-US" altLang="en-US" dirty="0"/>
              <a:t>of literal approach to symbolic vision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3E255EAF-7D46-4593-B5AF-9DBC878C0454}" type="slidenum">
              <a:rPr lang="en-US" altLang="en-US"/>
              <a:pPr/>
              <a:t>119</a:t>
            </a:fld>
            <a:endParaRPr lang="en-US" altLang="en-US"/>
          </a:p>
        </p:txBody>
      </p:sp>
      <p:sp>
        <p:nvSpPr>
          <p:cNvPr id="132098" name="Rectangle 2"/>
          <p:cNvSpPr>
            <a:spLocks noGrp="1" noChangeArrowheads="1"/>
          </p:cNvSpPr>
          <p:nvPr>
            <p:ph type="title"/>
          </p:nvPr>
        </p:nvSpPr>
        <p:spPr/>
        <p:txBody>
          <a:bodyPr/>
          <a:lstStyle/>
          <a:p>
            <a:r>
              <a:rPr lang="en-US" altLang="en-US"/>
              <a:t>Sabbatarian Error</a:t>
            </a:r>
          </a:p>
        </p:txBody>
      </p:sp>
      <p:sp>
        <p:nvSpPr>
          <p:cNvPr id="132099" name="Rectangle 3"/>
          <p:cNvSpPr>
            <a:spLocks noGrp="1" noChangeArrowheads="1"/>
          </p:cNvSpPr>
          <p:nvPr>
            <p:ph type="body" idx="1"/>
          </p:nvPr>
        </p:nvSpPr>
        <p:spPr/>
        <p:txBody>
          <a:bodyPr/>
          <a:lstStyle/>
          <a:p>
            <a:r>
              <a:rPr lang="en-US" altLang="en-US" dirty="0"/>
              <a:t>A</a:t>
            </a:r>
            <a:r>
              <a:rPr lang="en-US" altLang="en-US" dirty="0" smtClean="0"/>
              <a:t>ssume </a:t>
            </a:r>
            <a:r>
              <a:rPr lang="en-US" altLang="en-US" dirty="0"/>
              <a:t>ark is literal ark of Moses’ time</a:t>
            </a:r>
          </a:p>
          <a:p>
            <a:r>
              <a:rPr lang="en-US" altLang="en-US" dirty="0"/>
              <a:t>F</a:t>
            </a:r>
            <a:r>
              <a:rPr lang="en-US" altLang="en-US" dirty="0" smtClean="0"/>
              <a:t>aulty </a:t>
            </a:r>
            <a:r>
              <a:rPr lang="en-US" altLang="en-US" dirty="0"/>
              <a:t>premise leads to faulty conclusion:</a:t>
            </a:r>
          </a:p>
          <a:p>
            <a:pPr lvl="1"/>
            <a:r>
              <a:rPr lang="en-US" altLang="en-US" dirty="0"/>
              <a:t>ark is literal</a:t>
            </a:r>
          </a:p>
          <a:p>
            <a:pPr lvl="1"/>
            <a:r>
              <a:rPr lang="en-US" altLang="en-US" dirty="0"/>
              <a:t>ark is in heaven</a:t>
            </a:r>
          </a:p>
          <a:p>
            <a:pPr lvl="1"/>
            <a:r>
              <a:rPr lang="en-US" altLang="en-US" dirty="0"/>
              <a:t>10 commandments in ark (Deut. 10:5)</a:t>
            </a:r>
          </a:p>
          <a:p>
            <a:pPr lvl="1"/>
            <a:r>
              <a:rPr lang="en-US" altLang="en-US" dirty="0"/>
              <a:t>therefore 10 commandments will be kept in heaven</a:t>
            </a:r>
          </a:p>
          <a:p>
            <a:pPr lvl="1"/>
            <a:r>
              <a:rPr lang="en-US" altLang="en-US" dirty="0"/>
              <a:t>if in heaven, then must be in church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8" name="Picture 8" descr="C:\Users\Steven\Downloads\eclipse-14129-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ltLang="en-US"/>
              <a:t>7 Trumpets</a:t>
            </a:r>
          </a:p>
        </p:txBody>
      </p:sp>
      <p:sp>
        <p:nvSpPr>
          <p:cNvPr id="6" name="Slide Number Placeholder 5"/>
          <p:cNvSpPr>
            <a:spLocks noGrp="1"/>
          </p:cNvSpPr>
          <p:nvPr>
            <p:ph type="sldNum" sz="quarter" idx="12"/>
          </p:nvPr>
        </p:nvSpPr>
        <p:spPr/>
        <p:txBody>
          <a:bodyPr/>
          <a:lstStyle/>
          <a:p>
            <a:fld id="{269DC614-2E3D-403C-9034-07B9C0B1DFFA}" type="slidenum">
              <a:rPr lang="en-US" altLang="en-US"/>
              <a:pPr/>
              <a:t>12</a:t>
            </a:fld>
            <a:endParaRPr lang="en-US" altLang="en-US"/>
          </a:p>
        </p:txBody>
      </p:sp>
      <p:sp>
        <p:nvSpPr>
          <p:cNvPr id="51202" name="Rectangle 2"/>
          <p:cNvSpPr>
            <a:spLocks noGrp="1" noChangeArrowheads="1"/>
          </p:cNvSpPr>
          <p:nvPr>
            <p:ph type="title"/>
          </p:nvPr>
        </p:nvSpPr>
        <p:spPr/>
        <p:txBody>
          <a:bodyPr/>
          <a:lstStyle/>
          <a:p>
            <a:r>
              <a:rPr lang="en-US" altLang="en-US" dirty="0" smtClean="0"/>
              <a:t>Fourth </a:t>
            </a:r>
            <a:r>
              <a:rPr lang="en-US" altLang="en-US" dirty="0"/>
              <a:t>Trumpet (8:12)</a:t>
            </a:r>
          </a:p>
        </p:txBody>
      </p:sp>
      <p:sp>
        <p:nvSpPr>
          <p:cNvPr id="51203" name="Rectangle 3"/>
          <p:cNvSpPr>
            <a:spLocks noGrp="1" noChangeArrowheads="1"/>
          </p:cNvSpPr>
          <p:nvPr>
            <p:ph type="body" idx="1"/>
          </p:nvPr>
        </p:nvSpPr>
        <p:spPr/>
        <p:txBody>
          <a:bodyPr/>
          <a:lstStyle/>
          <a:p>
            <a:pPr marL="0" indent="0">
              <a:buNone/>
            </a:pPr>
            <a:r>
              <a:rPr lang="en-US" altLang="en-US" sz="4800" dirty="0">
                <a:solidFill>
                  <a:schemeClr val="bg1"/>
                </a:solidFill>
              </a:rPr>
              <a:t>“Darkening” of the heavenly bodies has the meaning of judgment</a:t>
            </a:r>
          </a:p>
          <a:p>
            <a:pPr lvl="1"/>
            <a:r>
              <a:rPr lang="en-US" altLang="en-US" sz="4400" dirty="0">
                <a:solidFill>
                  <a:schemeClr val="bg1"/>
                </a:solidFill>
              </a:rPr>
              <a:t>Joel 2:1-11</a:t>
            </a:r>
          </a:p>
          <a:p>
            <a:pPr lvl="1"/>
            <a:r>
              <a:rPr lang="en-US" altLang="en-US" sz="4400" dirty="0">
                <a:solidFill>
                  <a:schemeClr val="bg1"/>
                </a:solidFill>
              </a:rPr>
              <a:t>Amos 5:8, 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F9B71FF-131D-44F8-92DB-22881DA3A8D0}" type="slidenum">
              <a:rPr lang="en-US" altLang="en-US"/>
              <a:pPr/>
              <a:t>120</a:t>
            </a:fld>
            <a:endParaRPr lang="en-US" altLang="en-US"/>
          </a:p>
        </p:txBody>
      </p:sp>
      <p:sp>
        <p:nvSpPr>
          <p:cNvPr id="133123" name="Rectangle 3"/>
          <p:cNvSpPr>
            <a:spLocks noGrp="1" noChangeArrowheads="1"/>
          </p:cNvSpPr>
          <p:nvPr>
            <p:ph type="body" idx="1"/>
          </p:nvPr>
        </p:nvSpPr>
        <p:spPr/>
        <p:txBody>
          <a:bodyPr/>
          <a:lstStyle/>
          <a:p>
            <a:r>
              <a:rPr lang="en-US" altLang="en-US" sz="3600" dirty="0"/>
              <a:t>I</a:t>
            </a:r>
            <a:r>
              <a:rPr lang="en-US" altLang="en-US" sz="3600" dirty="0" smtClean="0"/>
              <a:t>gnore </a:t>
            </a:r>
            <a:r>
              <a:rPr lang="en-US" altLang="en-US" sz="3600" dirty="0"/>
              <a:t>fact that heaven is not a material place</a:t>
            </a:r>
          </a:p>
          <a:p>
            <a:pPr lvl="1"/>
            <a:r>
              <a:rPr lang="en-US" altLang="en-US" sz="3200" dirty="0"/>
              <a:t>why would a material ark be in a place that is not material?</a:t>
            </a:r>
          </a:p>
        </p:txBody>
      </p:sp>
      <p:sp>
        <p:nvSpPr>
          <p:cNvPr id="133124" name="Rectangle 4"/>
          <p:cNvSpPr>
            <a:spLocks noGrp="1" noChangeArrowheads="1"/>
          </p:cNvSpPr>
          <p:nvPr>
            <p:ph type="title"/>
          </p:nvPr>
        </p:nvSpPr>
        <p:spPr>
          <a:noFill/>
          <a:ln/>
        </p:spPr>
        <p:txBody>
          <a:bodyPr/>
          <a:lstStyle/>
          <a:p>
            <a:r>
              <a:rPr lang="en-US" altLang="en-US"/>
              <a:t>Sabbatarian Error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6ED8145-7B32-4EC5-AA9B-8111693A4839}" type="slidenum">
              <a:rPr lang="en-US" altLang="en-US"/>
              <a:pPr/>
              <a:t>121</a:t>
            </a:fld>
            <a:endParaRPr lang="en-US" altLang="en-US"/>
          </a:p>
        </p:txBody>
      </p:sp>
      <p:sp>
        <p:nvSpPr>
          <p:cNvPr id="134146" name="Rectangle 2"/>
          <p:cNvSpPr>
            <a:spLocks noGrp="1" noChangeArrowheads="1"/>
          </p:cNvSpPr>
          <p:nvPr>
            <p:ph type="body" idx="1"/>
          </p:nvPr>
        </p:nvSpPr>
        <p:spPr>
          <a:xfrm>
            <a:off x="381000" y="1447800"/>
            <a:ext cx="8153400" cy="4876800"/>
          </a:xfrm>
        </p:spPr>
        <p:txBody>
          <a:bodyPr>
            <a:normAutofit lnSpcReduction="10000"/>
          </a:bodyPr>
          <a:lstStyle/>
          <a:p>
            <a:r>
              <a:rPr lang="en-US" altLang="en-US" dirty="0"/>
              <a:t>I</a:t>
            </a:r>
            <a:r>
              <a:rPr lang="en-US" altLang="en-US" dirty="0" smtClean="0"/>
              <a:t>gnore </a:t>
            </a:r>
            <a:r>
              <a:rPr lang="en-US" altLang="en-US" dirty="0"/>
              <a:t>the fact that things are in heaven that are not in the church on earth &amp; vice versa:</a:t>
            </a:r>
          </a:p>
          <a:p>
            <a:pPr lvl="1"/>
            <a:r>
              <a:rPr lang="en-US" altLang="en-US" dirty="0"/>
              <a:t>angels </a:t>
            </a:r>
            <a:r>
              <a:rPr lang="en-US" altLang="en-US" dirty="0" smtClean="0"/>
              <a:t>in heaven but not in church (Heb</a:t>
            </a:r>
            <a:r>
              <a:rPr lang="en-US" altLang="en-US" dirty="0"/>
              <a:t>. 2:16)</a:t>
            </a:r>
          </a:p>
          <a:p>
            <a:pPr lvl="1"/>
            <a:r>
              <a:rPr lang="en-US" altLang="en-US" dirty="0"/>
              <a:t>sight in heaven; faith on earth (2 Cor. 5:7; 1 Jn. 3:2)</a:t>
            </a:r>
          </a:p>
          <a:p>
            <a:pPr lvl="1"/>
            <a:r>
              <a:rPr lang="en-US" altLang="en-US" dirty="0"/>
              <a:t>little children (mortalities on earth) will be in heaven but not in church</a:t>
            </a:r>
          </a:p>
          <a:p>
            <a:pPr lvl="1"/>
            <a:r>
              <a:rPr lang="en-US" altLang="en-US" dirty="0"/>
              <a:t>Lord’s Supper in church but not in heaven </a:t>
            </a:r>
            <a:br>
              <a:rPr lang="en-US" altLang="en-US" dirty="0"/>
            </a:br>
            <a:r>
              <a:rPr lang="en-US" altLang="en-US" dirty="0"/>
              <a:t>(1 Cor. 11:26)</a:t>
            </a:r>
          </a:p>
        </p:txBody>
      </p:sp>
      <p:sp>
        <p:nvSpPr>
          <p:cNvPr id="134147" name="Rectangle 3"/>
          <p:cNvSpPr>
            <a:spLocks noGrp="1" noChangeArrowheads="1"/>
          </p:cNvSpPr>
          <p:nvPr>
            <p:ph type="title"/>
          </p:nvPr>
        </p:nvSpPr>
        <p:spPr>
          <a:noFill/>
          <a:ln/>
        </p:spPr>
        <p:txBody>
          <a:bodyPr/>
          <a:lstStyle/>
          <a:p>
            <a:r>
              <a:rPr lang="en-US" altLang="en-US"/>
              <a:t>Sabbatarian Error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DD5A594-041A-4F7C-BA3C-BDD669279D6E}" type="slidenum">
              <a:rPr lang="en-US" altLang="en-US"/>
              <a:pPr/>
              <a:t>122</a:t>
            </a:fld>
            <a:endParaRPr lang="en-US" altLang="en-US"/>
          </a:p>
        </p:txBody>
      </p:sp>
      <p:sp>
        <p:nvSpPr>
          <p:cNvPr id="135170" name="Rectangle 2"/>
          <p:cNvSpPr>
            <a:spLocks noGrp="1" noChangeArrowheads="1"/>
          </p:cNvSpPr>
          <p:nvPr>
            <p:ph type="title"/>
          </p:nvPr>
        </p:nvSpPr>
        <p:spPr/>
        <p:txBody>
          <a:bodyPr/>
          <a:lstStyle/>
          <a:p>
            <a:r>
              <a:rPr lang="en-US" altLang="en-US"/>
              <a:t>Sabbatarian Error</a:t>
            </a:r>
          </a:p>
        </p:txBody>
      </p:sp>
      <p:sp>
        <p:nvSpPr>
          <p:cNvPr id="135171" name="Rectangle 3"/>
          <p:cNvSpPr>
            <a:spLocks noGrp="1" noChangeArrowheads="1"/>
          </p:cNvSpPr>
          <p:nvPr>
            <p:ph type="body" idx="1"/>
          </p:nvPr>
        </p:nvSpPr>
        <p:spPr/>
        <p:txBody>
          <a:bodyPr/>
          <a:lstStyle/>
          <a:p>
            <a:r>
              <a:rPr lang="en-US" altLang="en-US" dirty="0"/>
              <a:t>I</a:t>
            </a:r>
            <a:r>
              <a:rPr lang="en-US" altLang="en-US" dirty="0" smtClean="0"/>
              <a:t>gnores </a:t>
            </a:r>
            <a:r>
              <a:rPr lang="en-US" altLang="en-US" dirty="0"/>
              <a:t>that the Sabbath was only given to Israel</a:t>
            </a:r>
          </a:p>
          <a:p>
            <a:r>
              <a:rPr lang="en-US" altLang="en-US" dirty="0"/>
              <a:t>I</a:t>
            </a:r>
            <a:r>
              <a:rPr lang="en-US" altLang="en-US" dirty="0" smtClean="0"/>
              <a:t>gnores </a:t>
            </a:r>
            <a:r>
              <a:rPr lang="en-US" altLang="en-US" dirty="0"/>
              <a:t>that it was given to people in Egyptian bondage</a:t>
            </a:r>
          </a:p>
          <a:p>
            <a:r>
              <a:rPr lang="en-US" altLang="en-US" dirty="0"/>
              <a:t>I</a:t>
            </a:r>
            <a:r>
              <a:rPr lang="en-US" altLang="en-US" dirty="0" smtClean="0"/>
              <a:t>gnores </a:t>
            </a:r>
            <a:r>
              <a:rPr lang="en-US" altLang="en-US" dirty="0"/>
              <a:t>that it was a sign between God and one nation, Israel</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00"/>
            </a:gs>
            <a:gs pos="100000">
              <a:srgbClr val="FFFF00">
                <a:gamma/>
                <a:tint val="33725"/>
                <a:invGamma/>
              </a:srgbClr>
            </a:gs>
          </a:gsLst>
          <a:lin ang="5400000" scaled="1"/>
        </a:gradFill>
        <a:effectLst/>
      </p:bgPr>
    </p:bg>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0638"/>
            <a:ext cx="7918450" cy="69008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00"/>
            </a:gs>
            <a:gs pos="100000">
              <a:srgbClr val="FFFF00">
                <a:gamma/>
                <a:tint val="33725"/>
                <a:invGamma/>
              </a:srgbClr>
            </a:gs>
          </a:gsLst>
          <a:lin ang="5400000" scaled="1"/>
        </a:gradFill>
        <a:effectLst/>
      </p:bgPr>
    </p:bg>
    <p:spTree>
      <p:nvGrpSpPr>
        <p:cNvPr id="1" name=""/>
        <p:cNvGrpSpPr/>
        <p:nvPr/>
      </p:nvGrpSpPr>
      <p:grpSpPr>
        <a:xfrm>
          <a:off x="0" y="0"/>
          <a:ext cx="0" cy="0"/>
          <a:chOff x="0" y="0"/>
          <a:chExt cx="0" cy="0"/>
        </a:xfrm>
      </p:grpSpPr>
      <p:pic>
        <p:nvPicPr>
          <p:cNvPr id="137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288"/>
            <a:ext cx="9123363" cy="68865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dir="in"/>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6200">
                <a:solidFill>
                  <a:schemeClr val="tx1"/>
                </a:solidFill>
                <a:latin typeface="Boulder" pitchFamily="2" charset="0"/>
              </a:rPr>
              <a:t>Ezekiel 20:12</a:t>
            </a:r>
          </a:p>
        </p:txBody>
      </p:sp>
      <p:sp>
        <p:nvSpPr>
          <p:cNvPr id="138244" name="Text Box 4"/>
          <p:cNvSpPr txBox="1">
            <a:spLocks noChangeArrowheads="1"/>
          </p:cNvSpPr>
          <p:nvPr/>
        </p:nvSpPr>
        <p:spPr bwMode="auto">
          <a:xfrm>
            <a:off x="365125" y="1941513"/>
            <a:ext cx="8016875" cy="22875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i="1"/>
              <a:t>“Moreover I also gave them My Sabbaths, to be a sign between them and Me. . .”</a:t>
            </a:r>
          </a:p>
        </p:txBody>
      </p:sp>
    </p:spTree>
  </p:cSld>
  <p:clrMapOvr>
    <a:masterClrMapping/>
  </p:clrMapOvr>
  <p:transition spd="slow">
    <p:cover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ED47C57-B24F-4621-97D9-61390824DB95}" type="slidenum">
              <a:rPr lang="en-US" altLang="en-US"/>
              <a:pPr/>
              <a:t>126</a:t>
            </a:fld>
            <a:endParaRPr lang="en-US" altLang="en-US"/>
          </a:p>
        </p:txBody>
      </p:sp>
      <p:sp>
        <p:nvSpPr>
          <p:cNvPr id="140290" name="Rectangle 2"/>
          <p:cNvSpPr>
            <a:spLocks noGrp="1" noChangeArrowheads="1"/>
          </p:cNvSpPr>
          <p:nvPr>
            <p:ph type="title"/>
          </p:nvPr>
        </p:nvSpPr>
        <p:spPr/>
        <p:txBody>
          <a:bodyPr/>
          <a:lstStyle/>
          <a:p>
            <a:r>
              <a:rPr lang="en-US" altLang="en-US"/>
              <a:t>Sabbatarian Error</a:t>
            </a:r>
          </a:p>
        </p:txBody>
      </p:sp>
      <p:sp>
        <p:nvSpPr>
          <p:cNvPr id="140291" name="Rectangle 3"/>
          <p:cNvSpPr>
            <a:spLocks noGrp="1" noChangeArrowheads="1"/>
          </p:cNvSpPr>
          <p:nvPr>
            <p:ph type="body" idx="1"/>
          </p:nvPr>
        </p:nvSpPr>
        <p:spPr/>
        <p:txBody>
          <a:bodyPr/>
          <a:lstStyle/>
          <a:p>
            <a:r>
              <a:rPr lang="en-US" altLang="en-US" dirty="0"/>
              <a:t>Ignores that the Sabbath along with other holy days were taken away (Col. </a:t>
            </a:r>
            <a:r>
              <a:rPr lang="en-US" altLang="en-US" dirty="0" smtClean="0"/>
              <a:t>2:14-17)</a:t>
            </a:r>
          </a:p>
          <a:p>
            <a:r>
              <a:rPr lang="en-US" altLang="en-US" dirty="0" smtClean="0"/>
              <a:t>Ignores </a:t>
            </a:r>
            <a:r>
              <a:rPr lang="en-US" altLang="en-US" dirty="0"/>
              <a:t>that it was “done away”</a:t>
            </a:r>
          </a:p>
          <a:p>
            <a:r>
              <a:rPr lang="en-US" altLang="en-US" dirty="0"/>
              <a:t>I</a:t>
            </a:r>
            <a:r>
              <a:rPr lang="en-US" altLang="en-US" dirty="0" smtClean="0"/>
              <a:t>gnores </a:t>
            </a:r>
            <a:r>
              <a:rPr lang="en-US" altLang="en-US" dirty="0"/>
              <a:t>that we were delivered from it</a:t>
            </a:r>
          </a:p>
          <a:p>
            <a:r>
              <a:rPr lang="en-US" altLang="en-US" dirty="0"/>
              <a:t>I</a:t>
            </a:r>
            <a:r>
              <a:rPr lang="en-US" altLang="en-US" dirty="0" smtClean="0"/>
              <a:t>gnores </a:t>
            </a:r>
            <a:r>
              <a:rPr lang="en-US" altLang="en-US" dirty="0"/>
              <a:t>that Sabbath-keeping was under an obsolete system</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00"/>
            </a:gs>
            <a:gs pos="100000">
              <a:srgbClr val="FFFF00">
                <a:gamma/>
                <a:tint val="33725"/>
                <a:invGamma/>
              </a:srgbClr>
            </a:gs>
          </a:gsLst>
          <a:lin ang="5400000" scaled="1"/>
        </a:gradFill>
        <a:effectLst/>
      </p:bgPr>
    </p:bg>
    <p:spTree>
      <p:nvGrpSpPr>
        <p:cNvPr id="1" name=""/>
        <p:cNvGrpSpPr/>
        <p:nvPr/>
      </p:nvGrpSpPr>
      <p:grpSpPr>
        <a:xfrm>
          <a:off x="0" y="0"/>
          <a:ext cx="0" cy="0"/>
          <a:chOff x="0" y="0"/>
          <a:chExt cx="0" cy="0"/>
        </a:xfrm>
      </p:grpSpPr>
      <p:pic>
        <p:nvPicPr>
          <p:cNvPr id="1413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
            <a:ext cx="5649913" cy="24955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925" y="76200"/>
            <a:ext cx="2708275" cy="23780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317625"/>
            <a:ext cx="7937500" cy="1882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22" name="Rectangle 10"/>
          <p:cNvSpPr>
            <a:spLocks noChangeArrowheads="1"/>
          </p:cNvSpPr>
          <p:nvPr/>
        </p:nvSpPr>
        <p:spPr bwMode="auto">
          <a:xfrm>
            <a:off x="381000" y="3352800"/>
            <a:ext cx="8534400" cy="22272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i="1"/>
              <a:t>"What shall we say then? Is the law sin? Certainly not! On the contrary, I would not have known sin except through the law. For I would not have known covetousness unless the law had said, 'You shall not covet'."</a:t>
            </a:r>
          </a:p>
        </p:txBody>
      </p:sp>
      <p:sp>
        <p:nvSpPr>
          <p:cNvPr id="141323" name="Text Box 11"/>
          <p:cNvSpPr txBox="1">
            <a:spLocks noChangeArrowheads="1"/>
          </p:cNvSpPr>
          <p:nvPr/>
        </p:nvSpPr>
        <p:spPr bwMode="auto">
          <a:xfrm>
            <a:off x="7169150" y="5638800"/>
            <a:ext cx="15938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66FF"/>
                </a:solidFill>
              </a:rPr>
              <a:t>ROMANS 7:7</a:t>
            </a:r>
          </a:p>
        </p:txBody>
      </p:sp>
      <p:grpSp>
        <p:nvGrpSpPr>
          <p:cNvPr id="141327" name="Group 15"/>
          <p:cNvGrpSpPr>
            <a:grpSpLocks/>
          </p:cNvGrpSpPr>
          <p:nvPr/>
        </p:nvGrpSpPr>
        <p:grpSpPr bwMode="auto">
          <a:xfrm>
            <a:off x="2071688" y="4648200"/>
            <a:ext cx="6538912" cy="2133600"/>
            <a:chOff x="1305" y="2928"/>
            <a:chExt cx="4119" cy="1344"/>
          </a:xfrm>
        </p:grpSpPr>
        <p:sp>
          <p:nvSpPr>
            <p:cNvPr id="141324" name="Oval 12"/>
            <p:cNvSpPr>
              <a:spLocks noChangeArrowheads="1"/>
            </p:cNvSpPr>
            <p:nvPr/>
          </p:nvSpPr>
          <p:spPr bwMode="auto">
            <a:xfrm>
              <a:off x="4512" y="2928"/>
              <a:ext cx="912" cy="336"/>
            </a:xfrm>
            <a:prstGeom prst="ellipse">
              <a:avLst/>
            </a:prstGeom>
            <a:noFill/>
            <a:ln w="254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Text Box 13"/>
            <p:cNvSpPr txBox="1">
              <a:spLocks noChangeArrowheads="1"/>
            </p:cNvSpPr>
            <p:nvPr/>
          </p:nvSpPr>
          <p:spPr bwMode="auto">
            <a:xfrm>
              <a:off x="1305" y="3590"/>
              <a:ext cx="3207" cy="682"/>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0">
                  <a:solidFill>
                    <a:srgbClr val="FF0000"/>
                  </a:solidFill>
                  <a:latin typeface="Logic lodger" pitchFamily="2" charset="0"/>
                </a:rPr>
                <a:t>WHAT LAW?</a:t>
              </a:r>
            </a:p>
          </p:txBody>
        </p:sp>
        <p:sp>
          <p:nvSpPr>
            <p:cNvPr id="141326" name="Line 14"/>
            <p:cNvSpPr>
              <a:spLocks noChangeShapeType="1"/>
            </p:cNvSpPr>
            <p:nvPr/>
          </p:nvSpPr>
          <p:spPr bwMode="auto">
            <a:xfrm flipV="1">
              <a:off x="4176" y="3264"/>
              <a:ext cx="912" cy="33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41327"/>
                                        </p:tgtEl>
                                        <p:attrNameLst>
                                          <p:attrName>style.visibility</p:attrName>
                                        </p:attrNameLst>
                                      </p:cBhvr>
                                      <p:to>
                                        <p:strVal val="visible"/>
                                      </p:to>
                                    </p:set>
                                    <p:animEffect transition="in" filter="fade">
                                      <p:cBhvr>
                                        <p:cTn id="7" dur="1000"/>
                                        <p:tgtEl>
                                          <p:spTgt spid="141327"/>
                                        </p:tgtEl>
                                      </p:cBhvr>
                                    </p:animEffect>
                                    <p:anim calcmode="lin" valueType="num">
                                      <p:cBhvr>
                                        <p:cTn id="8" dur="1000" fill="hold"/>
                                        <p:tgtEl>
                                          <p:spTgt spid="141327"/>
                                        </p:tgtEl>
                                        <p:attrNameLst>
                                          <p:attrName>ppt_x</p:attrName>
                                        </p:attrNameLst>
                                      </p:cBhvr>
                                      <p:tavLst>
                                        <p:tav tm="0">
                                          <p:val>
                                            <p:strVal val="#ppt_x"/>
                                          </p:val>
                                        </p:tav>
                                        <p:tav tm="100000">
                                          <p:val>
                                            <p:strVal val="#ppt_x"/>
                                          </p:val>
                                        </p:tav>
                                      </p:tavLst>
                                    </p:anim>
                                    <p:anim calcmode="lin" valueType="num">
                                      <p:cBhvr>
                                        <p:cTn id="9" dur="1000" fill="hold"/>
                                        <p:tgtEl>
                                          <p:spTgt spid="141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6800">
                <a:solidFill>
                  <a:srgbClr val="FF0000"/>
                </a:solidFill>
                <a:latin typeface="Boulder" pitchFamily="2" charset="0"/>
              </a:rPr>
              <a:t>Romans 7:4, 6</a:t>
            </a:r>
          </a:p>
        </p:txBody>
      </p:sp>
      <p:sp>
        <p:nvSpPr>
          <p:cNvPr id="142339" name="Rectangle 3"/>
          <p:cNvSpPr>
            <a:spLocks noGrp="1" noChangeArrowheads="1"/>
          </p:cNvSpPr>
          <p:nvPr>
            <p:ph type="body" idx="1"/>
          </p:nvPr>
        </p:nvSpPr>
        <p:spPr/>
        <p:txBody>
          <a:bodyPr/>
          <a:lstStyle/>
          <a:p>
            <a:pPr>
              <a:buFont typeface="Wingdings" pitchFamily="2" charset="2"/>
              <a:buNone/>
            </a:pPr>
            <a:r>
              <a:rPr lang="en-US" altLang="en-US" sz="3600" b="1" i="1"/>
              <a:t>"Therefore, my brethren, you also have become dead to the law through the body of Christ, that you may be married to another. . . But now we have been delivered from the law, having died to what we were held by. . . "</a:t>
            </a:r>
          </a:p>
        </p:txBody>
      </p:sp>
      <p:sp>
        <p:nvSpPr>
          <p:cNvPr id="142341" name="Line 5"/>
          <p:cNvSpPr>
            <a:spLocks noChangeShapeType="1"/>
          </p:cNvSpPr>
          <p:nvPr/>
        </p:nvSpPr>
        <p:spPr bwMode="auto">
          <a:xfrm flipV="1">
            <a:off x="4572000" y="1219200"/>
            <a:ext cx="533400" cy="1066800"/>
          </a:xfrm>
          <a:prstGeom prst="line">
            <a:avLst/>
          </a:prstGeom>
          <a:noFill/>
          <a:ln w="57150">
            <a:solidFill>
              <a:srgbClr val="FF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wipe(up)">
                                      <p:cBhvr>
                                        <p:cTn id="7" dur="500"/>
                                        <p:tgtEl>
                                          <p:spTgt spid="142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4" presetClass="path" presetSubtype="0" accel="50000" decel="50000" fill="hold" grpId="1" nodeType="clickEffect">
                                  <p:stCondLst>
                                    <p:cond delay="0"/>
                                  </p:stCondLst>
                                  <p:childTnLst>
                                    <p:animMotion origin="layout" path="M 3.33333E-6 -1.15607E-7 L 0.06996 -0.0615 C 0.08455 -0.07538 0.10677 -0.08301 0.12951 -0.08301 C 0.1559 -0.08301 0.17691 -0.07538 0.19166 -0.0615 L 0.2625 -1.15607E-7 " pathEditMode="relative" rAng="0" ptsTypes="FffFF">
                                      <p:cBhvr>
                                        <p:cTn id="11" dur="2000" fill="hold"/>
                                        <p:tgtEl>
                                          <p:spTgt spid="142341"/>
                                        </p:tgtEl>
                                        <p:attrNameLst>
                                          <p:attrName>ppt_x</p:attrName>
                                          <p:attrName>ppt_y</p:attrName>
                                        </p:attrNameLst>
                                      </p:cBhvr>
                                      <p:rCtr x="13125" y="-4162"/>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path" presetSubtype="0" accel="50000" decel="50000" fill="hold" grpId="2" nodeType="clickEffect">
                                  <p:stCondLst>
                                    <p:cond delay="0"/>
                                  </p:stCondLst>
                                  <p:childTnLst>
                                    <p:animMotion origin="layout" path="M 0.2625 -1.15607E-7 L 0.30243 0.06821 C 0.31146 0.08254 0.31666 0.10405 0.31666 0.12624 C 0.31666 0.15191 0.31146 0.17202 0.30243 0.18636 L 0.2625 0.25526 " pathEditMode="relative" rAng="0" ptsTypes="FffFF">
                                      <p:cBhvr>
                                        <p:cTn id="15" dur="2000" fill="hold"/>
                                        <p:tgtEl>
                                          <p:spTgt spid="142341"/>
                                        </p:tgtEl>
                                        <p:attrNameLst>
                                          <p:attrName>ppt_x</p:attrName>
                                          <p:attrName>ppt_y</p:attrName>
                                        </p:attrNameLst>
                                      </p:cBhvr>
                                      <p:rCtr x="2708" y="12763"/>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44" presetClass="path" presetSubtype="0" accel="50000" decel="50000" fill="hold" grpId="3" nodeType="clickEffect">
                                  <p:stCondLst>
                                    <p:cond delay="0"/>
                                  </p:stCondLst>
                                  <p:childTnLst>
                                    <p:animMotion origin="layout" path="M 0.2625 0.25526 L 0.15295 0.22266 C 0.13003 0.21503 0.09722 0.21434 0.06354 0.22081 C 0.02465 0.22821 -0.00625 0.24139 -0.02604 0.25688 L -0.12344 0.32925 " pathEditMode="relative" rAng="-490813" ptsTypes="FffFF">
                                      <p:cBhvr>
                                        <p:cTn id="19" dur="2000" fill="hold"/>
                                        <p:tgtEl>
                                          <p:spTgt spid="142341"/>
                                        </p:tgtEl>
                                        <p:attrNameLst>
                                          <p:attrName>ppt_x</p:attrName>
                                          <p:attrName>ppt_y</p:attrName>
                                        </p:attrNameLst>
                                      </p:cBhvr>
                                      <p:rCtr x="-1968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nimBg="1"/>
      <p:bldP spid="142341" grpId="1" animBg="1"/>
      <p:bldP spid="142341" grpId="2" animBg="1"/>
      <p:bldP spid="142341" grpId="3"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00"/>
            </a:gs>
            <a:gs pos="100000">
              <a:srgbClr val="FFFF00">
                <a:gamma/>
                <a:tint val="33725"/>
                <a:invGamma/>
              </a:srgbClr>
            </a:gs>
          </a:gsLst>
          <a:lin ang="5400000" scaled="1"/>
        </a:gradFill>
        <a:effectLst/>
      </p:bgPr>
    </p:bg>
    <p:spTree>
      <p:nvGrpSpPr>
        <p:cNvPr id="1" name=""/>
        <p:cNvGrpSpPr/>
        <p:nvPr/>
      </p:nvGrpSpPr>
      <p:grpSpPr>
        <a:xfrm>
          <a:off x="0" y="0"/>
          <a:ext cx="0" cy="0"/>
          <a:chOff x="0" y="0"/>
          <a:chExt cx="0" cy="0"/>
        </a:xfrm>
      </p:grpSpPr>
      <p:pic>
        <p:nvPicPr>
          <p:cNvPr id="143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76200"/>
            <a:ext cx="8070850" cy="19034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57200"/>
            <a:ext cx="2100262" cy="18589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9" name="Text Box 9"/>
          <p:cNvSpPr txBox="1">
            <a:spLocks noChangeArrowheads="1"/>
          </p:cNvSpPr>
          <p:nvPr/>
        </p:nvSpPr>
        <p:spPr bwMode="auto">
          <a:xfrm>
            <a:off x="457200" y="2286000"/>
            <a:ext cx="4953000" cy="3937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i="1"/>
              <a:t>"In that He says, 'A new covenant,' He has made the first obsolete. Now what is becoming obsolete and growing old is ready to vanish away" (Heb. 8:13)</a:t>
            </a:r>
          </a:p>
        </p:txBody>
      </p:sp>
      <p:sp>
        <p:nvSpPr>
          <p:cNvPr id="143370" name="Text Box 10"/>
          <p:cNvSpPr txBox="1">
            <a:spLocks noChangeArrowheads="1"/>
          </p:cNvSpPr>
          <p:nvPr/>
        </p:nvSpPr>
        <p:spPr bwMode="auto">
          <a:xfrm>
            <a:off x="5486400" y="2133600"/>
            <a:ext cx="3657600" cy="44846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"TABLETS OF THE COVENANT" WERE OF THE FIRST COVENANT</a:t>
            </a:r>
          </a:p>
          <a:p>
            <a:pPr algn="ctr"/>
            <a:r>
              <a:rPr lang="en-US" altLang="en-US" sz="2800"/>
              <a:t>(HEB. 9:1-5)</a:t>
            </a:r>
          </a:p>
          <a:p>
            <a:pPr algn="ctr"/>
            <a:r>
              <a:rPr lang="en-US" altLang="en-US" sz="3600">
                <a:latin typeface="Arial Black" pitchFamily="34" charset="0"/>
              </a:rPr>
              <a:t>AND</a:t>
            </a:r>
          </a:p>
          <a:p>
            <a:pPr algn="ctr"/>
            <a:r>
              <a:rPr lang="en-US" altLang="en-US" sz="2800" i="1"/>
              <a:t>"He takes away the first that He may establish the second"</a:t>
            </a:r>
            <a:r>
              <a:rPr lang="en-US" altLang="en-US" sz="2800"/>
              <a:t> (Heb. 10:9)</a:t>
            </a: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7 Trumpets</a:t>
            </a:r>
          </a:p>
        </p:txBody>
      </p:sp>
      <p:sp>
        <p:nvSpPr>
          <p:cNvPr id="6" name="Slide Number Placeholder 5"/>
          <p:cNvSpPr>
            <a:spLocks noGrp="1"/>
          </p:cNvSpPr>
          <p:nvPr>
            <p:ph type="sldNum" sz="quarter" idx="12"/>
          </p:nvPr>
        </p:nvSpPr>
        <p:spPr/>
        <p:txBody>
          <a:bodyPr/>
          <a:lstStyle/>
          <a:p>
            <a:fld id="{1875C490-1785-43DD-8069-097C7C491367}" type="slidenum">
              <a:rPr lang="en-US" altLang="en-US"/>
              <a:pPr/>
              <a:t>13</a:t>
            </a:fld>
            <a:endParaRPr lang="en-US" altLang="en-US"/>
          </a:p>
        </p:txBody>
      </p:sp>
      <p:sp>
        <p:nvSpPr>
          <p:cNvPr id="52226" name="Rectangle 2"/>
          <p:cNvSpPr>
            <a:spLocks noGrp="1" noChangeArrowheads="1"/>
          </p:cNvSpPr>
          <p:nvPr>
            <p:ph type="title"/>
          </p:nvPr>
        </p:nvSpPr>
        <p:spPr/>
        <p:txBody>
          <a:bodyPr/>
          <a:lstStyle/>
          <a:p>
            <a:r>
              <a:rPr lang="en-US" altLang="en-US"/>
              <a:t>3 Woes (8:13)</a:t>
            </a:r>
          </a:p>
        </p:txBody>
      </p:sp>
      <p:sp>
        <p:nvSpPr>
          <p:cNvPr id="52227" name="Rectangle 3"/>
          <p:cNvSpPr>
            <a:spLocks noGrp="1" noChangeArrowheads="1"/>
          </p:cNvSpPr>
          <p:nvPr>
            <p:ph type="body" idx="1"/>
          </p:nvPr>
        </p:nvSpPr>
        <p:spPr/>
        <p:txBody>
          <a:bodyPr/>
          <a:lstStyle/>
          <a:p>
            <a:r>
              <a:rPr lang="en-US" altLang="en-US"/>
              <a:t>Many versions have “eagle” in place of “angel”</a:t>
            </a:r>
          </a:p>
          <a:p>
            <a:pPr lvl="1"/>
            <a:r>
              <a:rPr lang="en-US" altLang="en-US" i="1"/>
              <a:t>eagles—</a:t>
            </a:r>
            <a:r>
              <a:rPr lang="en-US" altLang="en-US"/>
              <a:t>symbols of defeat &amp; swift destruction (Matt. 24:28; Hos. 8:1; Hab. 1:8)</a:t>
            </a:r>
          </a:p>
          <a:p>
            <a:r>
              <a:rPr lang="en-US" altLang="en-US"/>
              <a:t>“Woe” is an exclamation of grief</a:t>
            </a:r>
          </a:p>
          <a:p>
            <a:pPr lvl="1"/>
            <a:r>
              <a:rPr lang="en-US" altLang="en-US"/>
              <a:t>the three woes are in reference to the following three trumpets</a:t>
            </a:r>
          </a:p>
          <a:p>
            <a:pPr lvl="1"/>
            <a:r>
              <a:rPr lang="en-US" altLang="en-US"/>
              <a:t>meaning: the worst is yet to come</a:t>
            </a:r>
          </a:p>
        </p:txBody>
      </p:sp>
      <p:pic>
        <p:nvPicPr>
          <p:cNvPr id="52228" name="Picture 4" descr="j016783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200"/>
            <a:ext cx="1857375" cy="1700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fade">
                                      <p:cBhvr>
                                        <p:cTn id="11" dur="1000"/>
                                        <p:tgtEl>
                                          <p:spTgt spid="52227">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52228"/>
                                        </p:tgtEl>
                                        <p:attrNameLst>
                                          <p:attrName>style.visibility</p:attrName>
                                        </p:attrNameLst>
                                      </p:cBhvr>
                                      <p:to>
                                        <p:strVal val="visible"/>
                                      </p:to>
                                    </p:set>
                                    <p:animEffect transition="in" filter="dissolve">
                                      <p:cBhvr>
                                        <p:cTn id="14" dur="3000"/>
                                        <p:tgtEl>
                                          <p:spTgt spid="522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fade">
                                      <p:cBhvr>
                                        <p:cTn id="19" dur="1000"/>
                                        <p:tgtEl>
                                          <p:spTgt spid="522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fade">
                                      <p:cBhvr>
                                        <p:cTn id="24" dur="1000"/>
                                        <p:tgtEl>
                                          <p:spTgt spid="522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2227">
                                            <p:txEl>
                                              <p:pRg st="3" end="3"/>
                                            </p:txEl>
                                          </p:spTgt>
                                        </p:tgtEl>
                                        <p:attrNameLst>
                                          <p:attrName>style.visibility</p:attrName>
                                        </p:attrNameLst>
                                      </p:cBhvr>
                                      <p:to>
                                        <p:strVal val="visible"/>
                                      </p:to>
                                    </p:set>
                                    <p:animEffect transition="in" filter="fade">
                                      <p:cBhvr>
                                        <p:cTn id="29" dur="1000"/>
                                        <p:tgtEl>
                                          <p:spTgt spid="5222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227">
                                            <p:txEl>
                                              <p:pRg st="4" end="4"/>
                                            </p:txEl>
                                          </p:spTgt>
                                        </p:tgtEl>
                                        <p:attrNameLst>
                                          <p:attrName>style.visibility</p:attrName>
                                        </p:attrNameLst>
                                      </p:cBhvr>
                                      <p:to>
                                        <p:strVal val="visible"/>
                                      </p:to>
                                    </p:set>
                                    <p:animEffect transition="in" filter="fade">
                                      <p:cBhvr>
                                        <p:cTn id="34" dur="10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300038"/>
            <a:ext cx="9144000" cy="56435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i="1"/>
              <a:t> "And such trust have we through Christ to God-ward: Not that we are sufficient of ourselves to think any thing as of ourselves; but our sufficiency is of God; Who also hath made us able ministers of the new testament; not of the letter, but of the spirit: for the letter killeth, but the spirit giveth life. But if the ministration of death, written and engraven in stones, was glorious, so that the children of Israel could not stedfastly behold the face of Moses for the glory of his countenance; which glory was to be done away: How shall not the ministration of the spirit be rather glorious? For if the ministration of condemnation be glory, much more doth the ministration of righteousness exceed in glory. .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304800" y="533400"/>
            <a:ext cx="8534400" cy="62849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i="1"/>
              <a:t> “. . .For even that which was made glorious had no glory in this respect, by reason of the glory that excelleth. For if that which is done away was glorious, much more that which remaineth is glorious. Seeing then that we have such hope, we use great plainness of speech: And not as Moses, which put a vail over his face, that the children of Israel could not stedfastly look to the end of that which is abolished: But their minds were blinded: for until this day remaineth the same vail untaken away in the reading of the old testament; which vail is done away in Christ" </a:t>
            </a:r>
            <a:br>
              <a:rPr lang="en-US" altLang="en-US" sz="2800" i="1"/>
            </a:br>
            <a:r>
              <a:rPr lang="en-US" altLang="en-US" sz="2800" i="1"/>
              <a:t>(2 Cor. 3:4-14, KJV).</a:t>
            </a:r>
          </a:p>
          <a:p>
            <a:pPr>
              <a:spcBef>
                <a:spcPct val="50000"/>
              </a:spcBef>
            </a:pPr>
            <a:endParaRPr lang="en-US" altLang="en-US" sz="2800" i="1"/>
          </a:p>
        </p:txBody>
      </p:sp>
      <p:sp>
        <p:nvSpPr>
          <p:cNvPr id="145413" name="Oval 5"/>
          <p:cNvSpPr>
            <a:spLocks noChangeArrowheads="1"/>
          </p:cNvSpPr>
          <p:nvPr/>
        </p:nvSpPr>
        <p:spPr bwMode="auto">
          <a:xfrm>
            <a:off x="5257800" y="1371600"/>
            <a:ext cx="2362200" cy="609600"/>
          </a:xfrm>
          <a:prstGeom prst="ellipse">
            <a:avLst/>
          </a:prstGeom>
          <a:noFill/>
          <a:ln w="25400">
            <a:solidFill>
              <a:srgbClr val="0066FF"/>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4" name="Oval 6"/>
          <p:cNvSpPr>
            <a:spLocks noChangeArrowheads="1"/>
          </p:cNvSpPr>
          <p:nvPr/>
        </p:nvSpPr>
        <p:spPr bwMode="auto">
          <a:xfrm>
            <a:off x="5943600" y="3581400"/>
            <a:ext cx="1447800" cy="533400"/>
          </a:xfrm>
          <a:prstGeom prst="ellipse">
            <a:avLst/>
          </a:prstGeom>
          <a:noFill/>
          <a:ln w="25400">
            <a:solidFill>
              <a:srgbClr val="0066FF"/>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5" name="Oval 7"/>
          <p:cNvSpPr>
            <a:spLocks noChangeArrowheads="1"/>
          </p:cNvSpPr>
          <p:nvPr/>
        </p:nvSpPr>
        <p:spPr bwMode="auto">
          <a:xfrm>
            <a:off x="1676400" y="3962400"/>
            <a:ext cx="1905000" cy="533400"/>
          </a:xfrm>
          <a:prstGeom prst="ellipse">
            <a:avLst/>
          </a:prstGeom>
          <a:noFill/>
          <a:ln w="25400">
            <a:solidFill>
              <a:srgbClr val="0066FF"/>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6" name="Oval 8"/>
          <p:cNvSpPr>
            <a:spLocks noChangeArrowheads="1"/>
          </p:cNvSpPr>
          <p:nvPr/>
        </p:nvSpPr>
        <p:spPr bwMode="auto">
          <a:xfrm>
            <a:off x="2743200" y="5257800"/>
            <a:ext cx="2057400" cy="533400"/>
          </a:xfrm>
          <a:prstGeom prst="ellipse">
            <a:avLst/>
          </a:prstGeom>
          <a:noFill/>
          <a:ln w="25400">
            <a:solidFill>
              <a:srgbClr val="0066FF"/>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fade">
                                      <p:cBhvr>
                                        <p:cTn id="7" dur="1000"/>
                                        <p:tgtEl>
                                          <p:spTgt spid="145413"/>
                                        </p:tgtEl>
                                      </p:cBhvr>
                                    </p:animEffect>
                                    <p:anim calcmode="lin" valueType="num">
                                      <p:cBhvr>
                                        <p:cTn id="8" dur="1000" fill="hold"/>
                                        <p:tgtEl>
                                          <p:spTgt spid="145413"/>
                                        </p:tgtEl>
                                        <p:attrNameLst>
                                          <p:attrName>ppt_x</p:attrName>
                                        </p:attrNameLst>
                                      </p:cBhvr>
                                      <p:tavLst>
                                        <p:tav tm="0">
                                          <p:val>
                                            <p:strVal val="#ppt_x"/>
                                          </p:val>
                                        </p:tav>
                                        <p:tav tm="100000">
                                          <p:val>
                                            <p:strVal val="#ppt_x"/>
                                          </p:val>
                                        </p:tav>
                                      </p:tavLst>
                                    </p:anim>
                                    <p:anim calcmode="lin" valueType="num">
                                      <p:cBhvr>
                                        <p:cTn id="9" dur="1000" fill="hold"/>
                                        <p:tgtEl>
                                          <p:spTgt spid="1454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5414"/>
                                        </p:tgtEl>
                                        <p:attrNameLst>
                                          <p:attrName>style.visibility</p:attrName>
                                        </p:attrNameLst>
                                      </p:cBhvr>
                                      <p:to>
                                        <p:strVal val="visible"/>
                                      </p:to>
                                    </p:set>
                                    <p:animEffect transition="in" filter="fade">
                                      <p:cBhvr>
                                        <p:cTn id="14" dur="1000"/>
                                        <p:tgtEl>
                                          <p:spTgt spid="145414"/>
                                        </p:tgtEl>
                                      </p:cBhvr>
                                    </p:animEffect>
                                    <p:anim calcmode="lin" valueType="num">
                                      <p:cBhvr>
                                        <p:cTn id="15" dur="1000" fill="hold"/>
                                        <p:tgtEl>
                                          <p:spTgt spid="145414"/>
                                        </p:tgtEl>
                                        <p:attrNameLst>
                                          <p:attrName>ppt_x</p:attrName>
                                        </p:attrNameLst>
                                      </p:cBhvr>
                                      <p:tavLst>
                                        <p:tav tm="0">
                                          <p:val>
                                            <p:strVal val="#ppt_x"/>
                                          </p:val>
                                        </p:tav>
                                        <p:tav tm="100000">
                                          <p:val>
                                            <p:strVal val="#ppt_x"/>
                                          </p:val>
                                        </p:tav>
                                      </p:tavLst>
                                    </p:anim>
                                    <p:anim calcmode="lin" valueType="num">
                                      <p:cBhvr>
                                        <p:cTn id="16" dur="1000" fill="hold"/>
                                        <p:tgtEl>
                                          <p:spTgt spid="14541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5415"/>
                                        </p:tgtEl>
                                        <p:attrNameLst>
                                          <p:attrName>style.visibility</p:attrName>
                                        </p:attrNameLst>
                                      </p:cBhvr>
                                      <p:to>
                                        <p:strVal val="visible"/>
                                      </p:to>
                                    </p:set>
                                    <p:animEffect transition="in" filter="fade">
                                      <p:cBhvr>
                                        <p:cTn id="21" dur="1000"/>
                                        <p:tgtEl>
                                          <p:spTgt spid="145415"/>
                                        </p:tgtEl>
                                      </p:cBhvr>
                                    </p:animEffect>
                                    <p:anim calcmode="lin" valueType="num">
                                      <p:cBhvr>
                                        <p:cTn id="22" dur="1000" fill="hold"/>
                                        <p:tgtEl>
                                          <p:spTgt spid="145415"/>
                                        </p:tgtEl>
                                        <p:attrNameLst>
                                          <p:attrName>ppt_x</p:attrName>
                                        </p:attrNameLst>
                                      </p:cBhvr>
                                      <p:tavLst>
                                        <p:tav tm="0">
                                          <p:val>
                                            <p:strVal val="#ppt_x"/>
                                          </p:val>
                                        </p:tav>
                                        <p:tav tm="100000">
                                          <p:val>
                                            <p:strVal val="#ppt_x"/>
                                          </p:val>
                                        </p:tav>
                                      </p:tavLst>
                                    </p:anim>
                                    <p:anim calcmode="lin" valueType="num">
                                      <p:cBhvr>
                                        <p:cTn id="23" dur="1000" fill="hold"/>
                                        <p:tgtEl>
                                          <p:spTgt spid="14541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5416"/>
                                        </p:tgtEl>
                                        <p:attrNameLst>
                                          <p:attrName>style.visibility</p:attrName>
                                        </p:attrNameLst>
                                      </p:cBhvr>
                                      <p:to>
                                        <p:strVal val="visible"/>
                                      </p:to>
                                    </p:set>
                                    <p:animEffect transition="in" filter="fade">
                                      <p:cBhvr>
                                        <p:cTn id="28" dur="1000"/>
                                        <p:tgtEl>
                                          <p:spTgt spid="145416"/>
                                        </p:tgtEl>
                                      </p:cBhvr>
                                    </p:animEffect>
                                    <p:anim calcmode="lin" valueType="num">
                                      <p:cBhvr>
                                        <p:cTn id="29" dur="1000" fill="hold"/>
                                        <p:tgtEl>
                                          <p:spTgt spid="145416"/>
                                        </p:tgtEl>
                                        <p:attrNameLst>
                                          <p:attrName>ppt_x</p:attrName>
                                        </p:attrNameLst>
                                      </p:cBhvr>
                                      <p:tavLst>
                                        <p:tav tm="0">
                                          <p:val>
                                            <p:strVal val="#ppt_x"/>
                                          </p:val>
                                        </p:tav>
                                        <p:tav tm="100000">
                                          <p:val>
                                            <p:strVal val="#ppt_x"/>
                                          </p:val>
                                        </p:tav>
                                      </p:tavLst>
                                    </p:anim>
                                    <p:anim calcmode="lin" valueType="num">
                                      <p:cBhvr>
                                        <p:cTn id="30" dur="1000" fill="hold"/>
                                        <p:tgtEl>
                                          <p:spTgt spid="145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nimBg="1"/>
      <p:bldP spid="145414" grpId="0" animBg="1"/>
      <p:bldP spid="145415" grpId="0" animBg="1"/>
      <p:bldP spid="14541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2BE52CE6-C724-4AF4-B122-CEDB44907895}" type="slidenum">
              <a:rPr lang="en-US" altLang="en-US"/>
              <a:pPr/>
              <a:t>132</a:t>
            </a:fld>
            <a:endParaRPr lang="en-US" altLang="en-US"/>
          </a:p>
        </p:txBody>
      </p:sp>
      <p:sp>
        <p:nvSpPr>
          <p:cNvPr id="146434" name="Rectangle 2"/>
          <p:cNvSpPr>
            <a:spLocks noGrp="1" noChangeArrowheads="1"/>
          </p:cNvSpPr>
          <p:nvPr>
            <p:ph type="title"/>
          </p:nvPr>
        </p:nvSpPr>
        <p:spPr/>
        <p:txBody>
          <a:bodyPr/>
          <a:lstStyle/>
          <a:p>
            <a:r>
              <a:rPr lang="en-US" altLang="en-US" sz="3800"/>
              <a:t>Could We Keep the 10 Commandments in Heaven?</a:t>
            </a:r>
          </a:p>
        </p:txBody>
      </p:sp>
      <p:sp>
        <p:nvSpPr>
          <p:cNvPr id="146435" name="Rectangle 3"/>
          <p:cNvSpPr>
            <a:spLocks noGrp="1" noChangeArrowheads="1"/>
          </p:cNvSpPr>
          <p:nvPr>
            <p:ph type="body" idx="1"/>
          </p:nvPr>
        </p:nvSpPr>
        <p:spPr/>
        <p:txBody>
          <a:bodyPr/>
          <a:lstStyle/>
          <a:p>
            <a:r>
              <a:rPr lang="en-US" altLang="en-US"/>
              <a:t>work six days and rest one (Ex. 20:9)?</a:t>
            </a:r>
          </a:p>
          <a:p>
            <a:r>
              <a:rPr lang="en-US" altLang="en-US"/>
              <a:t>honor father and mother? Will it help longevity (Ex. 20:12)? This purpose is in the 10 commandments so won’t it be in heaven?</a:t>
            </a:r>
          </a:p>
          <a:p>
            <a:r>
              <a:rPr lang="en-US" altLang="en-US"/>
              <a:t>threat of murder (Ex. 20:13; Rev. 21:8, 27; 22:15)?</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E65B32B-4BA4-4A23-91D7-7C560A450C75}" type="slidenum">
              <a:rPr lang="en-US" altLang="en-US"/>
              <a:pPr/>
              <a:t>133</a:t>
            </a:fld>
            <a:endParaRPr lang="en-US" altLang="en-US"/>
          </a:p>
        </p:txBody>
      </p:sp>
      <p:sp>
        <p:nvSpPr>
          <p:cNvPr id="147458" name="Rectangle 2"/>
          <p:cNvSpPr>
            <a:spLocks noGrp="1" noChangeArrowheads="1"/>
          </p:cNvSpPr>
          <p:nvPr>
            <p:ph type="title"/>
          </p:nvPr>
        </p:nvSpPr>
        <p:spPr/>
        <p:txBody>
          <a:bodyPr/>
          <a:lstStyle/>
          <a:p>
            <a:r>
              <a:rPr lang="en-US" altLang="en-US" sz="3800" dirty="0"/>
              <a:t>Could We Keep the 10 </a:t>
            </a:r>
            <a:r>
              <a:rPr lang="en-US" altLang="en-US" sz="3800" dirty="0" smtClean="0"/>
              <a:t>Commandments </a:t>
            </a:r>
            <a:r>
              <a:rPr lang="en-US" altLang="en-US" sz="3800" dirty="0"/>
              <a:t>in Heaven?</a:t>
            </a:r>
          </a:p>
        </p:txBody>
      </p:sp>
      <p:sp>
        <p:nvSpPr>
          <p:cNvPr id="147459" name="Rectangle 3"/>
          <p:cNvSpPr>
            <a:spLocks noGrp="1" noChangeArrowheads="1"/>
          </p:cNvSpPr>
          <p:nvPr>
            <p:ph type="body" idx="1"/>
          </p:nvPr>
        </p:nvSpPr>
        <p:spPr/>
        <p:txBody>
          <a:bodyPr/>
          <a:lstStyle/>
          <a:p>
            <a:r>
              <a:rPr lang="en-US" altLang="en-US"/>
              <a:t>will there be a possibility of adultery </a:t>
            </a:r>
            <a:br>
              <a:rPr lang="en-US" altLang="en-US"/>
            </a:br>
            <a:r>
              <a:rPr lang="en-US" altLang="en-US"/>
              <a:t>(Ex. 20:14; Matt. 22:30)?</a:t>
            </a:r>
          </a:p>
          <a:p>
            <a:r>
              <a:rPr lang="en-US" altLang="en-US"/>
              <a:t>will thieves exist there (Ex. 20:15)?</a:t>
            </a:r>
          </a:p>
          <a:p>
            <a:r>
              <a:rPr lang="en-US" altLang="en-US"/>
              <a:t>will there be “servant” and “animals” to covet (Ex. 20:17)?</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5228AC78-73B0-4DB1-8D5D-DBEAA06CBC0F}" type="slidenum">
              <a:rPr lang="en-US" altLang="en-US"/>
              <a:pPr/>
              <a:t>134</a:t>
            </a:fld>
            <a:endParaRPr lang="en-US" altLang="en-US"/>
          </a:p>
        </p:txBody>
      </p:sp>
      <p:sp>
        <p:nvSpPr>
          <p:cNvPr id="148482" name="Rectangle 2"/>
          <p:cNvSpPr>
            <a:spLocks noGrp="1" noChangeArrowheads="1"/>
          </p:cNvSpPr>
          <p:nvPr>
            <p:ph type="title"/>
          </p:nvPr>
        </p:nvSpPr>
        <p:spPr/>
        <p:txBody>
          <a:bodyPr/>
          <a:lstStyle/>
          <a:p>
            <a:r>
              <a:rPr lang="en-US" altLang="en-US" sz="3800"/>
              <a:t>Proper Understanding of the Ark in John’s Vision (11:19)</a:t>
            </a:r>
          </a:p>
        </p:txBody>
      </p:sp>
      <p:sp>
        <p:nvSpPr>
          <p:cNvPr id="148483" name="Rectangle 3"/>
          <p:cNvSpPr>
            <a:spLocks noGrp="1" noChangeArrowheads="1"/>
          </p:cNvSpPr>
          <p:nvPr>
            <p:ph type="body" idx="1"/>
          </p:nvPr>
        </p:nvSpPr>
        <p:spPr/>
        <p:txBody>
          <a:bodyPr/>
          <a:lstStyle/>
          <a:p>
            <a:r>
              <a:rPr lang="en-US" altLang="en-US" sz="3600" dirty="0" smtClean="0"/>
              <a:t>The </a:t>
            </a:r>
            <a:r>
              <a:rPr lang="en-US" altLang="en-US" sz="3600" dirty="0"/>
              <a:t>“ark” symbolized “covenant”</a:t>
            </a:r>
          </a:p>
          <a:p>
            <a:pPr lvl="1"/>
            <a:r>
              <a:rPr lang="en-US" altLang="en-US" sz="3200" dirty="0"/>
              <a:t>God would not forget His covenant</a:t>
            </a:r>
          </a:p>
          <a:p>
            <a:pPr lvl="1"/>
            <a:r>
              <a:rPr lang="en-US" altLang="en-US" sz="3200" dirty="0"/>
              <a:t>God would not forget those in His covenant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9BFA6A24-C8A7-4CBB-B206-AEC57EE11992}" type="slidenum">
              <a:rPr lang="en-US" altLang="en-US"/>
              <a:pPr/>
              <a:t>135</a:t>
            </a:fld>
            <a:endParaRPr lang="en-US" altLang="en-US"/>
          </a:p>
        </p:txBody>
      </p:sp>
      <p:sp>
        <p:nvSpPr>
          <p:cNvPr id="149506" name="Rectangle 2"/>
          <p:cNvSpPr>
            <a:spLocks noGrp="1" noChangeArrowheads="1"/>
          </p:cNvSpPr>
          <p:nvPr>
            <p:ph type="title"/>
          </p:nvPr>
        </p:nvSpPr>
        <p:spPr/>
        <p:txBody>
          <a:bodyPr/>
          <a:lstStyle/>
          <a:p>
            <a:r>
              <a:rPr lang="en-US" altLang="en-US" sz="3800"/>
              <a:t>Concluding Remarks on</a:t>
            </a:r>
            <a:br>
              <a:rPr lang="en-US" altLang="en-US" sz="3800"/>
            </a:br>
            <a:r>
              <a:rPr lang="en-US" altLang="en-US" sz="3800"/>
              <a:t>Revelation 1-11</a:t>
            </a:r>
          </a:p>
        </p:txBody>
      </p:sp>
      <p:sp>
        <p:nvSpPr>
          <p:cNvPr id="149507" name="Rectangle 3"/>
          <p:cNvSpPr>
            <a:spLocks noGrp="1" noChangeArrowheads="1"/>
          </p:cNvSpPr>
          <p:nvPr>
            <p:ph type="body" idx="1"/>
          </p:nvPr>
        </p:nvSpPr>
        <p:spPr>
          <a:xfrm>
            <a:off x="381000" y="1600200"/>
            <a:ext cx="8153400" cy="4572000"/>
          </a:xfrm>
        </p:spPr>
        <p:txBody>
          <a:bodyPr/>
          <a:lstStyle/>
          <a:p>
            <a:r>
              <a:rPr lang="en-US" altLang="en-US" sz="3600" dirty="0"/>
              <a:t> </a:t>
            </a:r>
            <a:r>
              <a:rPr lang="en-US" altLang="en-US" sz="3600" dirty="0" smtClean="0"/>
              <a:t>Not </a:t>
            </a:r>
            <a:r>
              <a:rPr lang="en-US" altLang="en-US" sz="3600" dirty="0"/>
              <a:t>written in chronological order</a:t>
            </a:r>
          </a:p>
          <a:p>
            <a:r>
              <a:rPr lang="en-US" altLang="en-US" sz="3600" dirty="0"/>
              <a:t>W</a:t>
            </a:r>
            <a:r>
              <a:rPr lang="en-US" altLang="en-US" sz="3600" dirty="0" smtClean="0"/>
              <a:t>ritten </a:t>
            </a:r>
            <a:r>
              <a:rPr lang="en-US" altLang="en-US" sz="3600" dirty="0"/>
              <a:t>in </a:t>
            </a:r>
            <a:r>
              <a:rPr lang="en-US" altLang="en-US" sz="3600" dirty="0" smtClean="0"/>
              <a:t>a recapitulative </a:t>
            </a:r>
            <a:r>
              <a:rPr lang="en-US" altLang="en-US" sz="3600" dirty="0"/>
              <a:t>display</a:t>
            </a:r>
          </a:p>
          <a:p>
            <a:pPr lvl="1"/>
            <a:r>
              <a:rPr lang="en-US" altLang="en-US" sz="3200" dirty="0"/>
              <a:t>reveals outcome first, then through visions it gives extra information</a:t>
            </a:r>
          </a:p>
          <a:p>
            <a:pPr lvl="1"/>
            <a:r>
              <a:rPr lang="en-US" altLang="en-US" sz="3200" dirty="0" smtClean="0"/>
              <a:t>the </a:t>
            </a:r>
            <a:r>
              <a:rPr lang="en-US" altLang="en-US" sz="3200" dirty="0"/>
              <a:t>“end” has already been revealed</a:t>
            </a:r>
          </a:p>
          <a:p>
            <a:pPr lvl="2"/>
            <a:r>
              <a:rPr lang="en-US" altLang="en-US" sz="2800" dirty="0"/>
              <a:t>Jesus and saints victorious </a:t>
            </a:r>
            <a:br>
              <a:rPr lang="en-US" altLang="en-US" sz="2800" dirty="0"/>
            </a:br>
            <a:r>
              <a:rPr lang="en-US" altLang="en-US" sz="2800" dirty="0"/>
              <a:t>(1:5; 7:14-17; 11:15-18)</a:t>
            </a:r>
          </a:p>
          <a:p>
            <a:pPr lvl="2"/>
            <a:r>
              <a:rPr lang="en-US" altLang="en-US" sz="2800" dirty="0"/>
              <a:t>opposing forces </a:t>
            </a:r>
            <a:r>
              <a:rPr lang="en-US" altLang="en-US" sz="2800" dirty="0" smtClean="0"/>
              <a:t>will lose </a:t>
            </a:r>
            <a:r>
              <a:rPr lang="en-US" altLang="en-US" sz="2800" dirty="0"/>
              <a:t>(11:13)</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3D5AC56-1295-4FEE-A114-65F5F9D2458D}" type="slidenum">
              <a:rPr lang="en-US" altLang="en-US"/>
              <a:pPr/>
              <a:t>136</a:t>
            </a:fld>
            <a:endParaRPr lang="en-US" altLang="en-US"/>
          </a:p>
        </p:txBody>
      </p:sp>
      <p:sp>
        <p:nvSpPr>
          <p:cNvPr id="150531" name="Rectangle 3"/>
          <p:cNvSpPr>
            <a:spLocks noGrp="1" noChangeArrowheads="1"/>
          </p:cNvSpPr>
          <p:nvPr>
            <p:ph type="body" idx="1"/>
          </p:nvPr>
        </p:nvSpPr>
        <p:spPr/>
        <p:txBody>
          <a:bodyPr/>
          <a:lstStyle/>
          <a:p>
            <a:r>
              <a:rPr lang="en-US" altLang="en-US" dirty="0"/>
              <a:t>John could have ended with chapter 11 and everyone would know the end of the battle</a:t>
            </a:r>
          </a:p>
          <a:p>
            <a:r>
              <a:rPr lang="en-US" altLang="en-US" dirty="0" smtClean="0"/>
              <a:t>Chap. 12-22 </a:t>
            </a:r>
            <a:r>
              <a:rPr lang="en-US" altLang="en-US" dirty="0"/>
              <a:t>give more details of the same events that we have been studying</a:t>
            </a:r>
          </a:p>
          <a:p>
            <a:pPr lvl="1"/>
            <a:r>
              <a:rPr lang="en-US" altLang="en-US" dirty="0"/>
              <a:t>a</a:t>
            </a:r>
            <a:r>
              <a:rPr lang="en-US" altLang="en-US" dirty="0" smtClean="0"/>
              <a:t>nswers the question: “</a:t>
            </a:r>
            <a:r>
              <a:rPr lang="en-US" altLang="en-US" dirty="0"/>
              <a:t>W</a:t>
            </a:r>
            <a:r>
              <a:rPr lang="en-US" altLang="en-US" dirty="0" smtClean="0"/>
              <a:t>hy is there hostility </a:t>
            </a:r>
            <a:r>
              <a:rPr lang="en-US" altLang="en-US" dirty="0"/>
              <a:t>between Rome and the </a:t>
            </a:r>
            <a:r>
              <a:rPr lang="en-US" altLang="en-US" dirty="0" smtClean="0"/>
              <a:t>church?”</a:t>
            </a:r>
            <a:endParaRPr lang="en-US" altLang="en-US" dirty="0"/>
          </a:p>
          <a:p>
            <a:pPr lvl="1"/>
            <a:r>
              <a:rPr lang="en-US" altLang="en-US" dirty="0"/>
              <a:t>shows where the war originates from</a:t>
            </a:r>
          </a:p>
        </p:txBody>
      </p:sp>
      <p:sp>
        <p:nvSpPr>
          <p:cNvPr id="150532" name="Rectangle 4"/>
          <p:cNvSpPr>
            <a:spLocks noGrp="1" noChangeArrowheads="1"/>
          </p:cNvSpPr>
          <p:nvPr>
            <p:ph type="title"/>
          </p:nvPr>
        </p:nvSpPr>
        <p:spPr>
          <a:noFill/>
          <a:ln/>
        </p:spPr>
        <p:txBody>
          <a:bodyPr/>
          <a:lstStyle/>
          <a:p>
            <a:r>
              <a:rPr lang="en-US" altLang="en-US" sz="3800"/>
              <a:t>Concluding Remarks on</a:t>
            </a:r>
            <a:br>
              <a:rPr lang="en-US" altLang="en-US" sz="3800"/>
            </a:br>
            <a:r>
              <a:rPr lang="en-US" altLang="en-US" sz="3800"/>
              <a:t>Revelation 1-11</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7259F219-9001-4D08-96AB-49C6ECE340C2}" type="slidenum">
              <a:rPr lang="en-US" altLang="en-US"/>
              <a:pPr/>
              <a:t>137</a:t>
            </a:fld>
            <a:endParaRPr lang="en-US" altLang="en-US"/>
          </a:p>
        </p:txBody>
      </p:sp>
      <p:sp>
        <p:nvSpPr>
          <p:cNvPr id="151555" name="Rectangle 3"/>
          <p:cNvSpPr>
            <a:spLocks noGrp="1" noChangeArrowheads="1"/>
          </p:cNvSpPr>
          <p:nvPr>
            <p:ph type="body" idx="1"/>
          </p:nvPr>
        </p:nvSpPr>
        <p:spPr/>
        <p:txBody>
          <a:bodyPr/>
          <a:lstStyle/>
          <a:p>
            <a:r>
              <a:rPr lang="en-US" altLang="en-US" sz="3600" dirty="0"/>
              <a:t>We ought to appreciate 4 points from this wonderful book:</a:t>
            </a:r>
          </a:p>
          <a:p>
            <a:pPr lvl="1"/>
            <a:r>
              <a:rPr lang="en-US" altLang="en-US" sz="3200" dirty="0"/>
              <a:t>all of God’s ways are just</a:t>
            </a:r>
          </a:p>
          <a:p>
            <a:pPr lvl="1"/>
            <a:r>
              <a:rPr lang="en-US" altLang="en-US" sz="3200" dirty="0"/>
              <a:t>God allows saints to suffer</a:t>
            </a:r>
          </a:p>
          <a:p>
            <a:pPr lvl="1"/>
            <a:r>
              <a:rPr lang="en-US" altLang="en-US" sz="3200" dirty="0"/>
              <a:t>God will avenge their blood</a:t>
            </a:r>
          </a:p>
          <a:p>
            <a:pPr lvl="1"/>
            <a:r>
              <a:rPr lang="en-US" altLang="en-US" sz="3200" dirty="0"/>
              <a:t>Satan has terrifyingly real agents at work</a:t>
            </a:r>
          </a:p>
        </p:txBody>
      </p:sp>
      <p:sp>
        <p:nvSpPr>
          <p:cNvPr id="151556" name="Rectangle 4"/>
          <p:cNvSpPr>
            <a:spLocks noGrp="1" noChangeArrowheads="1"/>
          </p:cNvSpPr>
          <p:nvPr>
            <p:ph type="title"/>
          </p:nvPr>
        </p:nvSpPr>
        <p:spPr>
          <a:noFill/>
          <a:ln/>
        </p:spPr>
        <p:txBody>
          <a:bodyPr/>
          <a:lstStyle/>
          <a:p>
            <a:r>
              <a:rPr lang="en-US" altLang="en-US" sz="3800"/>
              <a:t>Concluding Remarks on</a:t>
            </a:r>
            <a:br>
              <a:rPr lang="en-US" altLang="en-US" sz="3800"/>
            </a:br>
            <a:r>
              <a:rPr lang="en-US" altLang="en-US" sz="3800"/>
              <a:t>Revelation 1-11</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a:xfrm>
            <a:off x="195263" y="-76200"/>
            <a:ext cx="8796337" cy="914400"/>
          </a:xfrm>
        </p:spPr>
        <p:txBody>
          <a:bodyPr/>
          <a:lstStyle/>
          <a:p>
            <a:pPr algn="ctr"/>
            <a:r>
              <a:rPr lang="en-US" altLang="en-US" sz="3400">
                <a:solidFill>
                  <a:srgbClr val="FF0000"/>
                </a:solidFill>
                <a:latin typeface="Eras Bold ITC" pitchFamily="34" charset="0"/>
              </a:rPr>
              <a:t>Chronological Summery of Chapter 11</a:t>
            </a:r>
          </a:p>
        </p:txBody>
      </p:sp>
      <p:graphicFrame>
        <p:nvGraphicFramePr>
          <p:cNvPr id="152625" name="Group 49"/>
          <p:cNvGraphicFramePr>
            <a:graphicFrameLocks noGrp="1"/>
          </p:cNvGraphicFramePr>
          <p:nvPr>
            <p:ph type="tbl" idx="1"/>
            <p:extLst>
              <p:ext uri="{D42A27DB-BD31-4B8C-83A1-F6EECF244321}">
                <p14:modId xmlns:p14="http://schemas.microsoft.com/office/powerpoint/2010/main" val="4029945468"/>
              </p:ext>
            </p:extLst>
          </p:nvPr>
        </p:nvGraphicFramePr>
        <p:xfrm>
          <a:off x="228600" y="685800"/>
          <a:ext cx="8686800" cy="5865813"/>
        </p:xfrm>
        <a:graphic>
          <a:graphicData uri="http://schemas.openxmlformats.org/drawingml/2006/table">
            <a:tbl>
              <a:tblPr>
                <a:tableStyleId>{ED083AE6-46FA-4A59-8FB0-9F97EB10719F}</a:tableStyleId>
              </a:tblPr>
              <a:tblGrid>
                <a:gridCol w="4343400"/>
                <a:gridCol w="4343400"/>
              </a:tblGrid>
              <a:tr h="736600">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dirty="0" smtClean="0">
                          <a:ln>
                            <a:noFill/>
                          </a:ln>
                          <a:effectLst/>
                        </a:rPr>
                        <a:t>temple measured, 11:1</a:t>
                      </a:r>
                      <a:endParaRPr kumimoji="0" lang="en-US" altLang="en-US" sz="2400" b="0" i="0" u="none" strike="noStrike" cap="none" normalizeH="0" baseline="0" dirty="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God’s property protected</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36600">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holy city Trodden, 11:2</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Church is persecuted</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35013">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11:3, two witnesses prophesy</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Gospel is preached</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88988">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11:7, when testimony completed, beast overcomes</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Apparent victory of Devil</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36600">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11:8-10, earth rejoices, bodies lie in street</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Apparent defeat of the Lord’s people</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35013">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11:11-14, witnesses rise, 1/10 city falls</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Cause of Christ vindicated</a:t>
                      </a:r>
                      <a:endParaRPr kumimoji="0" lang="en-US" altLang="en-US" sz="2400" b="0" i="0" u="none" strike="noStrike" cap="none" normalizeH="0" baseline="0" smtClean="0">
                        <a:ln>
                          <a:noFill/>
                        </a:ln>
                        <a:solidFill>
                          <a:schemeClr val="tx1"/>
                        </a:solidFill>
                        <a:effectLst/>
                        <a:latin typeface="Arial" charset="0"/>
                      </a:endParaRPr>
                    </a:p>
                  </a:txBody>
                  <a:tcPr horzOverflow="overflow"/>
                </a:tc>
              </a:tr>
              <a:tr h="788988">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smtClean="0">
                          <a:ln>
                            <a:noFill/>
                          </a:ln>
                          <a:effectLst/>
                        </a:rPr>
                        <a:t>11:15-19, 7</a:t>
                      </a:r>
                      <a:r>
                        <a:rPr kumimoji="0" lang="en-US" altLang="en-US" sz="2400" u="none" strike="noStrike" cap="none" normalizeH="0" baseline="30000" smtClean="0">
                          <a:ln>
                            <a:noFill/>
                          </a:ln>
                          <a:effectLst/>
                        </a:rPr>
                        <a:t>th</a:t>
                      </a:r>
                      <a:r>
                        <a:rPr kumimoji="0" lang="en-US" altLang="en-US" sz="2400" u="none" strike="noStrike" cap="none" normalizeH="0" baseline="0" smtClean="0">
                          <a:ln>
                            <a:noFill/>
                          </a:ln>
                          <a:effectLst/>
                        </a:rPr>
                        <a:t> trumpet, kingdoms of world becomes the Lord’s</a:t>
                      </a:r>
                      <a:endParaRPr kumimoji="0" lang="en-US" altLang="en-US" sz="2400" b="0" i="0" u="none" strike="noStrike" cap="none" normalizeH="0" baseline="0" smtClean="0">
                        <a:ln>
                          <a:noFill/>
                        </a:ln>
                        <a:solidFill>
                          <a:schemeClr val="tx1"/>
                        </a:solidFill>
                        <a:effectLst/>
                        <a:latin typeface="Arial" charset="0"/>
                      </a:endParaRPr>
                    </a:p>
                  </a:txBody>
                  <a:tcPr horzOverflow="overflow"/>
                </a:tc>
                <a:tc>
                  <a:txBody>
                    <a:bodyPr/>
                    <a:lstStyle>
                      <a:lvl1pPr>
                        <a:spcBef>
                          <a:spcPct val="20000"/>
                        </a:spcBef>
                        <a:buClr>
                          <a:schemeClr val="hlink"/>
                        </a:buClr>
                        <a:buSzPct val="80000"/>
                        <a:buFont typeface="Wingdings" pitchFamily="2" charset="2"/>
                        <a:defRPr sz="2800">
                          <a:solidFill>
                            <a:schemeClr val="tx1"/>
                          </a:solidFill>
                          <a:latin typeface="Arial" charset="0"/>
                        </a:defRPr>
                      </a:lvl1pPr>
                      <a:lvl2pPr>
                        <a:spcBef>
                          <a:spcPct val="20000"/>
                        </a:spcBef>
                        <a:buClr>
                          <a:schemeClr val="accent1"/>
                        </a:buClr>
                        <a:buSzPct val="7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hlink"/>
                        </a:buClr>
                        <a:buSzPct val="60000"/>
                        <a:buFont typeface="Wingdings" pitchFamily="2" charset="2"/>
                        <a:defRPr>
                          <a:solidFill>
                            <a:schemeClr val="tx1"/>
                          </a:solidFill>
                          <a:latin typeface="Arial" charset="0"/>
                        </a:defRPr>
                      </a:lvl4pPr>
                      <a:lvl5pPr>
                        <a:spcBef>
                          <a:spcPct val="20000"/>
                        </a:spcBef>
                        <a:buClr>
                          <a:schemeClr val="bg2"/>
                        </a:buClr>
                        <a:buSzPct val="40000"/>
                        <a:buFont typeface="Wingdings" pitchFamily="2" charset="2"/>
                        <a:defRPr>
                          <a:solidFill>
                            <a:schemeClr val="tx1"/>
                          </a:solidFill>
                          <a:latin typeface="Arial" charset="0"/>
                        </a:defRPr>
                      </a:lvl5pPr>
                      <a:lvl6pPr fontAlgn="base">
                        <a:spcBef>
                          <a:spcPct val="20000"/>
                        </a:spcBef>
                        <a:spcAft>
                          <a:spcPct val="0"/>
                        </a:spcAft>
                        <a:buClr>
                          <a:schemeClr val="bg2"/>
                        </a:buClr>
                        <a:buSzPct val="40000"/>
                        <a:buFont typeface="Wingdings" pitchFamily="2" charset="2"/>
                        <a:defRPr>
                          <a:solidFill>
                            <a:schemeClr val="tx1"/>
                          </a:solidFill>
                          <a:latin typeface="Arial" charset="0"/>
                        </a:defRPr>
                      </a:lvl6pPr>
                      <a:lvl7pPr fontAlgn="base">
                        <a:spcBef>
                          <a:spcPct val="20000"/>
                        </a:spcBef>
                        <a:spcAft>
                          <a:spcPct val="0"/>
                        </a:spcAft>
                        <a:buClr>
                          <a:schemeClr val="bg2"/>
                        </a:buClr>
                        <a:buSzPct val="40000"/>
                        <a:buFont typeface="Wingdings" pitchFamily="2" charset="2"/>
                        <a:defRPr>
                          <a:solidFill>
                            <a:schemeClr val="tx1"/>
                          </a:solidFill>
                          <a:latin typeface="Arial" charset="0"/>
                        </a:defRPr>
                      </a:lvl7pPr>
                      <a:lvl8pPr fontAlgn="base">
                        <a:spcBef>
                          <a:spcPct val="20000"/>
                        </a:spcBef>
                        <a:spcAft>
                          <a:spcPct val="0"/>
                        </a:spcAft>
                        <a:buClr>
                          <a:schemeClr val="bg2"/>
                        </a:buClr>
                        <a:buSzPct val="40000"/>
                        <a:buFont typeface="Wingdings" pitchFamily="2" charset="2"/>
                        <a:defRPr>
                          <a:solidFill>
                            <a:schemeClr val="tx1"/>
                          </a:solidFill>
                          <a:latin typeface="Arial" charset="0"/>
                        </a:defRPr>
                      </a:lvl8pPr>
                      <a:lvl9pPr fontAlgn="base">
                        <a:spcBef>
                          <a:spcPct val="20000"/>
                        </a:spcBef>
                        <a:spcAft>
                          <a:spcPct val="0"/>
                        </a:spcAft>
                        <a:buClr>
                          <a:schemeClr val="bg2"/>
                        </a:buClr>
                        <a:buSzPct val="4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400" u="none" strike="noStrike" cap="none" normalizeH="0" baseline="0" dirty="0" smtClean="0">
                          <a:ln>
                            <a:noFill/>
                          </a:ln>
                          <a:effectLst/>
                        </a:rPr>
                        <a:t>Christ reigns as King of kings</a:t>
                      </a:r>
                      <a:endParaRPr kumimoji="0" lang="en-US" altLang="en-US" sz="2400" b="0"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152626" name="Text Box 50"/>
          <p:cNvSpPr txBox="1">
            <a:spLocks noChangeArrowheads="1"/>
          </p:cNvSpPr>
          <p:nvPr/>
        </p:nvSpPr>
        <p:spPr bwMode="auto">
          <a:xfrm>
            <a:off x="7639050" y="6491288"/>
            <a:ext cx="120015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t>Harkrider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2625"/>
                                        </p:tgtEl>
                                        <p:attrNameLst>
                                          <p:attrName>style.visibility</p:attrName>
                                        </p:attrNameLst>
                                      </p:cBhvr>
                                      <p:to>
                                        <p:strVal val="visible"/>
                                      </p:to>
                                    </p:set>
                                    <p:animEffect transition="in" filter="box(in)">
                                      <p:cBhvr>
                                        <p:cTn id="7" dur="500"/>
                                        <p:tgtEl>
                                          <p:spTgt spid="152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Applications</a:t>
            </a:r>
            <a:endParaRPr lang="en-US" dirty="0"/>
          </a:p>
        </p:txBody>
      </p:sp>
      <p:sp>
        <p:nvSpPr>
          <p:cNvPr id="3" name="Content Placeholder 2"/>
          <p:cNvSpPr>
            <a:spLocks noGrp="1"/>
          </p:cNvSpPr>
          <p:nvPr>
            <p:ph idx="1"/>
          </p:nvPr>
        </p:nvSpPr>
        <p:spPr/>
        <p:txBody>
          <a:bodyPr/>
          <a:lstStyle/>
          <a:p>
            <a:r>
              <a:rPr lang="en-US" dirty="0" smtClean="0"/>
              <a:t>Sin affects everything!</a:t>
            </a:r>
          </a:p>
          <a:p>
            <a:r>
              <a:rPr lang="en-US" dirty="0" smtClean="0"/>
              <a:t>Calamities may be a way that God is warning us (Gen. 3:17; 7:11; 19:12ff; Amos 4:6-12; Hag. 2:17; etc.)</a:t>
            </a:r>
          </a:p>
          <a:p>
            <a:r>
              <a:rPr lang="en-US" dirty="0" smtClean="0"/>
              <a:t>Such calamities ought to remind us that, “This world is not our home!”</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14</a:t>
            </a:fld>
            <a:endParaRPr lang="en-US" altLang="en-US"/>
          </a:p>
        </p:txBody>
      </p:sp>
    </p:spTree>
    <p:extLst>
      <p:ext uri="{BB962C8B-B14F-4D97-AF65-F5344CB8AC3E}">
        <p14:creationId xmlns:p14="http://schemas.microsoft.com/office/powerpoint/2010/main" val="2684193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488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42834E6A-5361-41ED-ABCF-DB4AC7C0D0A7}" type="slidenum">
              <a:rPr lang="en-US" altLang="en-US"/>
              <a:pPr/>
              <a:t>15</a:t>
            </a:fld>
            <a:endParaRPr lang="en-US" altLang="en-US"/>
          </a:p>
        </p:txBody>
      </p:sp>
      <p:sp>
        <p:nvSpPr>
          <p:cNvPr id="53250"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Fifth Trumpet (9:1-12),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WOE</a:t>
            </a:r>
          </a:p>
        </p:txBody>
      </p:sp>
      <p:sp>
        <p:nvSpPr>
          <p:cNvPr id="53251" name="Rectangle 3"/>
          <p:cNvSpPr>
            <a:spLocks noGrp="1" noChangeArrowheads="1"/>
          </p:cNvSpPr>
          <p:nvPr>
            <p:ph type="body" idx="1"/>
          </p:nvPr>
        </p:nvSpPr>
        <p:spPr>
          <a:xfrm>
            <a:off x="609600" y="1600200"/>
            <a:ext cx="7924800" cy="5257800"/>
          </a:xfrm>
        </p:spPr>
        <p:txBody>
          <a:bodyPr>
            <a:normAutofit fontScale="92500" lnSpcReduction="10000"/>
          </a:bodyPr>
          <a:lstStyle/>
          <a:p>
            <a:r>
              <a:rPr lang="en-US" altLang="en-US" sz="4000" dirty="0" smtClean="0">
                <a:solidFill>
                  <a:schemeClr val="bg1"/>
                </a:solidFill>
                <a:effectLst>
                  <a:outerShdw blurRad="38100" dist="38100" dir="2700000" algn="tl">
                    <a:srgbClr val="000000">
                      <a:alpha val="43137"/>
                    </a:srgbClr>
                  </a:outerShdw>
                </a:effectLst>
              </a:rPr>
              <a:t>Let us not get lost in the brush stroke so as to fail to see the portrait!</a:t>
            </a:r>
          </a:p>
          <a:p>
            <a:r>
              <a:rPr lang="en-US" altLang="en-US" sz="4000" dirty="0" smtClean="0">
                <a:solidFill>
                  <a:schemeClr val="bg1"/>
                </a:solidFill>
                <a:effectLst>
                  <a:outerShdw blurRad="38100" dist="38100" dir="2700000" algn="tl">
                    <a:srgbClr val="000000">
                      <a:alpha val="43137"/>
                    </a:srgbClr>
                  </a:outerShdw>
                </a:effectLst>
              </a:rPr>
              <a:t>Star </a:t>
            </a:r>
            <a:r>
              <a:rPr lang="en-US" altLang="en-US" sz="4000" dirty="0">
                <a:solidFill>
                  <a:schemeClr val="bg1"/>
                </a:solidFill>
                <a:effectLst>
                  <a:outerShdw blurRad="38100" dist="38100" dir="2700000" algn="tl">
                    <a:srgbClr val="000000">
                      <a:alpha val="43137"/>
                    </a:srgbClr>
                  </a:outerShdw>
                </a:effectLst>
              </a:rPr>
              <a:t>falls from heaven</a:t>
            </a:r>
          </a:p>
          <a:p>
            <a:pPr lvl="1"/>
            <a:r>
              <a:rPr lang="en-US" altLang="en-US" sz="3600" dirty="0" smtClean="0">
                <a:solidFill>
                  <a:schemeClr val="bg1"/>
                </a:solidFill>
                <a:effectLst>
                  <a:outerShdw blurRad="38100" dist="38100" dir="2700000" algn="tl">
                    <a:srgbClr val="000000">
                      <a:alpha val="43137"/>
                    </a:srgbClr>
                  </a:outerShdw>
                </a:effectLst>
              </a:rPr>
              <a:t>Satan?</a:t>
            </a:r>
            <a:endParaRPr lang="en-US" altLang="en-US" sz="3600" dirty="0">
              <a:solidFill>
                <a:schemeClr val="bg1"/>
              </a:solidFill>
              <a:effectLst>
                <a:outerShdw blurRad="38100" dist="38100" dir="2700000" algn="tl">
                  <a:srgbClr val="000000">
                    <a:alpha val="43137"/>
                  </a:srgbClr>
                </a:outerShdw>
              </a:effectLst>
            </a:endParaRPr>
          </a:p>
          <a:p>
            <a:pPr lvl="1"/>
            <a:r>
              <a:rPr lang="en-US" altLang="en-US" sz="3600" dirty="0">
                <a:solidFill>
                  <a:schemeClr val="bg1"/>
                </a:solidFill>
                <a:effectLst>
                  <a:outerShdw blurRad="38100" dist="38100" dir="2700000" algn="tl">
                    <a:srgbClr val="000000">
                      <a:alpha val="43137"/>
                    </a:srgbClr>
                  </a:outerShdw>
                </a:effectLst>
              </a:rPr>
              <a:t>Satan is not the one with the keys to the bottomless pit (cf. 20:1, 2)</a:t>
            </a:r>
          </a:p>
          <a:p>
            <a:pPr lvl="1"/>
            <a:r>
              <a:rPr lang="en-US" altLang="en-US" sz="3600" dirty="0">
                <a:solidFill>
                  <a:schemeClr val="bg1"/>
                </a:solidFill>
                <a:effectLst>
                  <a:outerShdw blurRad="38100" dist="38100" dir="2700000" algn="tl">
                    <a:srgbClr val="000000">
                      <a:alpha val="43137"/>
                    </a:srgbClr>
                  </a:outerShdw>
                </a:effectLst>
              </a:rPr>
              <a:t>angel seems to serve as a king to the locusts (9:11)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00B3B817-1E40-4A94-B469-A8FCB93B7CE9}" type="slidenum">
              <a:rPr lang="en-US" altLang="en-US"/>
              <a:pPr/>
              <a:t>16</a:t>
            </a:fld>
            <a:endParaRPr lang="en-US" altLang="en-US"/>
          </a:p>
        </p:txBody>
      </p:sp>
      <p:sp>
        <p:nvSpPr>
          <p:cNvPr id="54275" name="Rectangle 3"/>
          <p:cNvSpPr>
            <a:spLocks noGrp="1" noChangeArrowheads="1"/>
          </p:cNvSpPr>
          <p:nvPr>
            <p:ph type="body" idx="1"/>
          </p:nvPr>
        </p:nvSpPr>
        <p:spPr>
          <a:xfrm>
            <a:off x="609600" y="1600200"/>
            <a:ext cx="7924800" cy="4648200"/>
          </a:xfrm>
        </p:spPr>
        <p:txBody>
          <a:bodyPr>
            <a:normAutofit fontScale="92500" lnSpcReduction="10000"/>
          </a:bodyPr>
          <a:lstStyle/>
          <a:p>
            <a:r>
              <a:rPr lang="en-US" altLang="en-US" sz="3600" dirty="0" smtClean="0">
                <a:solidFill>
                  <a:schemeClr val="tx2"/>
                </a:solidFill>
                <a:effectLst>
                  <a:outerShdw blurRad="38100" dist="38100" dir="2700000" algn="tl">
                    <a:srgbClr val="000000">
                      <a:alpha val="43137"/>
                    </a:srgbClr>
                  </a:outerShdw>
                </a:effectLst>
              </a:rPr>
              <a:t>a bottomless pit</a:t>
            </a:r>
          </a:p>
          <a:p>
            <a:r>
              <a:rPr lang="en-US" altLang="en-US" sz="3600" dirty="0" smtClean="0">
                <a:solidFill>
                  <a:schemeClr val="tx2"/>
                </a:solidFill>
                <a:effectLst>
                  <a:outerShdw blurRad="38100" dist="38100" dir="2700000" algn="tl">
                    <a:srgbClr val="000000">
                      <a:alpha val="43137"/>
                    </a:srgbClr>
                  </a:outerShdw>
                </a:effectLst>
              </a:rPr>
              <a:t>smoke </a:t>
            </a:r>
            <a:r>
              <a:rPr lang="en-US" altLang="en-US" sz="3600" dirty="0">
                <a:solidFill>
                  <a:schemeClr val="tx2"/>
                </a:solidFill>
                <a:effectLst>
                  <a:outerShdw blurRad="38100" dist="38100" dir="2700000" algn="tl">
                    <a:srgbClr val="000000">
                      <a:alpha val="43137"/>
                    </a:srgbClr>
                  </a:outerShdw>
                </a:effectLst>
              </a:rPr>
              <a:t>comes out so that the sun and air are </a:t>
            </a:r>
            <a:r>
              <a:rPr lang="en-US" altLang="en-US" sz="3600" dirty="0" smtClean="0">
                <a:solidFill>
                  <a:schemeClr val="tx2"/>
                </a:solidFill>
                <a:effectLst>
                  <a:outerShdw blurRad="38100" dist="38100" dir="2700000" algn="tl">
                    <a:srgbClr val="000000">
                      <a:alpha val="43137"/>
                    </a:srgbClr>
                  </a:outerShdw>
                </a:effectLst>
              </a:rPr>
              <a:t>darkened (Col. 1:13; 2 Cor. 4:4)</a:t>
            </a:r>
          </a:p>
          <a:p>
            <a:pPr lvl="1"/>
            <a:r>
              <a:rPr lang="en-US" altLang="en-US" dirty="0" smtClean="0">
                <a:solidFill>
                  <a:schemeClr val="tx2"/>
                </a:solidFill>
                <a:effectLst>
                  <a:outerShdw blurRad="38100" dist="38100" dir="2700000" algn="tl">
                    <a:srgbClr val="000000">
                      <a:alpha val="43137"/>
                    </a:srgbClr>
                  </a:outerShdw>
                </a:effectLst>
              </a:rPr>
              <a:t>Parallel kingdom becoming full of darkness of fifth bowl (16:10)</a:t>
            </a:r>
          </a:p>
          <a:p>
            <a:pPr lvl="1"/>
            <a:r>
              <a:rPr lang="en-US" altLang="en-US" dirty="0" smtClean="0">
                <a:solidFill>
                  <a:schemeClr val="tx2"/>
                </a:solidFill>
                <a:effectLst>
                  <a:outerShdw blurRad="38100" dist="38100" dir="2700000" algn="tl">
                    <a:srgbClr val="000000">
                      <a:alpha val="43137"/>
                    </a:srgbClr>
                  </a:outerShdw>
                </a:effectLst>
              </a:rPr>
              <a:t>Smoke of deception, moral wickedness, delusion</a:t>
            </a:r>
            <a:endParaRPr lang="en-US" altLang="en-US" dirty="0">
              <a:solidFill>
                <a:schemeClr val="tx2"/>
              </a:solidFill>
              <a:effectLst>
                <a:outerShdw blurRad="38100" dist="38100" dir="2700000" algn="tl">
                  <a:srgbClr val="000000">
                    <a:alpha val="43137"/>
                  </a:srgbClr>
                </a:outerShdw>
              </a:effectLst>
            </a:endParaRPr>
          </a:p>
          <a:p>
            <a:r>
              <a:rPr lang="en-US" altLang="en-US" sz="3600" dirty="0" smtClean="0">
                <a:solidFill>
                  <a:schemeClr val="tx2"/>
                </a:solidFill>
                <a:effectLst>
                  <a:outerShdw blurRad="38100" dist="38100" dir="2700000" algn="tl">
                    <a:srgbClr val="000000">
                      <a:alpha val="43137"/>
                    </a:srgbClr>
                  </a:outerShdw>
                </a:effectLst>
              </a:rPr>
              <a:t>from </a:t>
            </a:r>
            <a:r>
              <a:rPr lang="en-US" altLang="en-US" sz="3600" dirty="0">
                <a:solidFill>
                  <a:schemeClr val="tx2"/>
                </a:solidFill>
                <a:effectLst>
                  <a:outerShdw blurRad="38100" dist="38100" dir="2700000" algn="tl">
                    <a:srgbClr val="000000">
                      <a:alpha val="43137"/>
                    </a:srgbClr>
                  </a:outerShdw>
                </a:effectLst>
              </a:rPr>
              <a:t>smoke come locusts with the power of </a:t>
            </a:r>
            <a:r>
              <a:rPr lang="en-US" altLang="en-US" sz="3600" dirty="0" smtClean="0">
                <a:solidFill>
                  <a:schemeClr val="tx2"/>
                </a:solidFill>
                <a:effectLst>
                  <a:outerShdw blurRad="38100" dist="38100" dir="2700000" algn="tl">
                    <a:srgbClr val="000000">
                      <a:alpha val="43137"/>
                    </a:srgbClr>
                  </a:outerShdw>
                </a:effectLst>
              </a:rPr>
              <a:t>scorpions</a:t>
            </a:r>
          </a:p>
          <a:p>
            <a:pPr lvl="1"/>
            <a:r>
              <a:rPr lang="en-US" altLang="en-US" dirty="0" smtClean="0">
                <a:solidFill>
                  <a:schemeClr val="tx2"/>
                </a:solidFill>
                <a:effectLst>
                  <a:outerShdw blurRad="38100" dist="38100" dir="2700000" algn="tl">
                    <a:srgbClr val="000000">
                      <a:alpha val="43137"/>
                    </a:srgbClr>
                  </a:outerShdw>
                </a:effectLst>
              </a:rPr>
              <a:t>Psalm 78:46</a:t>
            </a:r>
            <a:endParaRPr lang="en-US" altLang="en-US" dirty="0">
              <a:solidFill>
                <a:schemeClr val="tx2"/>
              </a:solidFill>
              <a:effectLst>
                <a:outerShdw blurRad="38100" dist="38100" dir="2700000" algn="tl">
                  <a:srgbClr val="000000">
                    <a:alpha val="43137"/>
                  </a:srgbClr>
                </a:outerShdw>
              </a:effectLst>
            </a:endParaRPr>
          </a:p>
        </p:txBody>
      </p:sp>
      <p:sp>
        <p:nvSpPr>
          <p:cNvPr id="54276" name="Rectangle 4"/>
          <p:cNvSpPr>
            <a:spLocks noGrp="1" noChangeArrowheads="1"/>
          </p:cNvSpPr>
          <p:nvPr>
            <p:ph type="title"/>
          </p:nvPr>
        </p:nvSpPr>
        <p:spPr>
          <a:noFill/>
          <a:ln/>
        </p:spPr>
        <p:txBody>
          <a:bodyPr/>
          <a:lstStyle/>
          <a:p>
            <a:r>
              <a:rPr lang="en-US" altLang="en-US"/>
              <a:t>Out from the pit (9:2, 3)</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120750B-0D8A-4F10-BD02-53F5EE7BA958}" type="slidenum">
              <a:rPr lang="en-US" altLang="en-US"/>
              <a:pPr/>
              <a:t>17</a:t>
            </a:fld>
            <a:endParaRPr lang="en-US" altLang="en-US"/>
          </a:p>
        </p:txBody>
      </p:sp>
      <p:sp>
        <p:nvSpPr>
          <p:cNvPr id="55298" name="Rectangle 2"/>
          <p:cNvSpPr>
            <a:spLocks noGrp="1" noChangeArrowheads="1"/>
          </p:cNvSpPr>
          <p:nvPr>
            <p:ph type="title"/>
          </p:nvPr>
        </p:nvSpPr>
        <p:spPr/>
        <p:txBody>
          <a:bodyPr/>
          <a:lstStyle/>
          <a:p>
            <a:r>
              <a:rPr lang="en-US" altLang="en-US"/>
              <a:t>The Locusts (9:4-11)</a:t>
            </a:r>
          </a:p>
        </p:txBody>
      </p:sp>
      <p:sp>
        <p:nvSpPr>
          <p:cNvPr id="55299" name="Rectangle 3"/>
          <p:cNvSpPr>
            <a:spLocks noGrp="1" noChangeArrowheads="1"/>
          </p:cNvSpPr>
          <p:nvPr>
            <p:ph type="body" idx="1"/>
          </p:nvPr>
        </p:nvSpPr>
        <p:spPr/>
        <p:txBody>
          <a:bodyPr/>
          <a:lstStyle/>
          <a:p>
            <a:r>
              <a:rPr lang="en-US" altLang="en-US" dirty="0"/>
              <a:t>not to harm what locusts would normally harm (v. 4)</a:t>
            </a:r>
          </a:p>
          <a:p>
            <a:r>
              <a:rPr lang="en-US" altLang="en-US" dirty="0"/>
              <a:t>to harm men (v. 4)</a:t>
            </a:r>
          </a:p>
          <a:p>
            <a:pPr lvl="1"/>
            <a:r>
              <a:rPr lang="en-US" altLang="en-US" dirty="0"/>
              <a:t>Christians </a:t>
            </a:r>
            <a:r>
              <a:rPr lang="en-US" altLang="en-US" dirty="0" smtClean="0"/>
              <a:t>spared from (cf</a:t>
            </a:r>
            <a:r>
              <a:rPr lang="en-US" altLang="en-US" dirty="0"/>
              <a:t>. sealed 7:3, 4)</a:t>
            </a:r>
          </a:p>
          <a:p>
            <a:pPr lvl="1"/>
            <a:r>
              <a:rPr lang="en-US" altLang="en-US" dirty="0" smtClean="0"/>
              <a:t>Distinction </a:t>
            </a:r>
            <a:r>
              <a:rPr lang="en-US" altLang="en-US" dirty="0"/>
              <a:t>between </a:t>
            </a:r>
            <a:r>
              <a:rPr lang="en-US" altLang="en-US" dirty="0" smtClean="0"/>
              <a:t>God’s people </a:t>
            </a:r>
            <a:r>
              <a:rPr lang="en-US" altLang="en-US" dirty="0"/>
              <a:t>and His </a:t>
            </a:r>
            <a:r>
              <a:rPr lang="en-US" altLang="en-US" dirty="0" smtClean="0"/>
              <a:t>enemies (Exodus </a:t>
            </a:r>
            <a:r>
              <a:rPr lang="en-US" altLang="en-US" dirty="0"/>
              <a:t>8:22, 23; 9:4, 6, 26; 10:22, 23; 11:7; Mal. </a:t>
            </a:r>
            <a:r>
              <a:rPr lang="en-US" altLang="en-US" dirty="0" smtClean="0"/>
              <a:t>3:16-18)</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6120750B-0D8A-4F10-BD02-53F5EE7BA958}" type="slidenum">
              <a:rPr lang="en-US" altLang="en-US">
                <a:solidFill>
                  <a:srgbClr val="000000"/>
                </a:solidFill>
              </a:rPr>
              <a:pPr/>
              <a:t>18</a:t>
            </a:fld>
            <a:endParaRPr lang="en-US" altLang="en-US">
              <a:solidFill>
                <a:srgbClr val="000000"/>
              </a:solidFill>
            </a:endParaRPr>
          </a:p>
        </p:txBody>
      </p:sp>
      <p:sp>
        <p:nvSpPr>
          <p:cNvPr id="55298" name="Rectangle 2"/>
          <p:cNvSpPr>
            <a:spLocks noGrp="1" noChangeArrowheads="1"/>
          </p:cNvSpPr>
          <p:nvPr>
            <p:ph type="title"/>
          </p:nvPr>
        </p:nvSpPr>
        <p:spPr/>
        <p:txBody>
          <a:bodyPr/>
          <a:lstStyle/>
          <a:p>
            <a:r>
              <a:rPr lang="en-US" altLang="en-US"/>
              <a:t>The Locusts (9:4-11)</a:t>
            </a:r>
          </a:p>
        </p:txBody>
      </p:sp>
      <p:sp>
        <p:nvSpPr>
          <p:cNvPr id="55299" name="Rectangle 3"/>
          <p:cNvSpPr>
            <a:spLocks noGrp="1" noChangeArrowheads="1"/>
          </p:cNvSpPr>
          <p:nvPr>
            <p:ph type="body" idx="1"/>
          </p:nvPr>
        </p:nvSpPr>
        <p:spPr/>
        <p:txBody>
          <a:bodyPr/>
          <a:lstStyle/>
          <a:p>
            <a:r>
              <a:rPr lang="en-US" altLang="en-US" sz="3600" dirty="0" smtClean="0"/>
              <a:t>A</a:t>
            </a:r>
            <a:r>
              <a:rPr lang="en-US" altLang="en-US" sz="3600" i="1" dirty="0" smtClean="0"/>
              <a:t> limited</a:t>
            </a:r>
            <a:r>
              <a:rPr lang="en-US" altLang="en-US" sz="3600" dirty="0" smtClean="0"/>
              <a:t> “torment” to sinners (9:5)</a:t>
            </a:r>
          </a:p>
          <a:p>
            <a:pPr lvl="1"/>
            <a:r>
              <a:rPr lang="en-US" altLang="en-US" sz="3200" dirty="0" smtClean="0"/>
              <a:t>Likely to call them to repentance</a:t>
            </a:r>
          </a:p>
          <a:p>
            <a:pPr lvl="1"/>
            <a:r>
              <a:rPr lang="en-US" altLang="en-US" sz="3200" dirty="0" smtClean="0"/>
              <a:t>In this life often punished </a:t>
            </a:r>
            <a:r>
              <a:rPr lang="en-US" altLang="en-US" sz="3200" u="sng" dirty="0" smtClean="0"/>
              <a:t>by</a:t>
            </a:r>
            <a:r>
              <a:rPr lang="en-US" altLang="en-US" sz="3200" dirty="0" smtClean="0"/>
              <a:t> our sins and not yet </a:t>
            </a:r>
            <a:r>
              <a:rPr lang="en-US" altLang="en-US" sz="3200" u="sng" dirty="0" smtClean="0"/>
              <a:t>for</a:t>
            </a:r>
            <a:r>
              <a:rPr lang="en-US" altLang="en-US" sz="3200" dirty="0" smtClean="0"/>
              <a:t> our sins</a:t>
            </a:r>
          </a:p>
          <a:p>
            <a:pPr lvl="1"/>
            <a:r>
              <a:rPr lang="en-US" altLang="en-US" sz="3200" dirty="0"/>
              <a:t>L</a:t>
            </a:r>
            <a:r>
              <a:rPr lang="en-US" altLang="en-US" sz="3200" dirty="0" smtClean="0"/>
              <a:t>ikely a torment associated with their unforgiven sin and their resistance to righteousness (cf. 11:10; Rom. 7:24; cf. Is. 8:16-9:2; Ps. 32:1-4)</a:t>
            </a:r>
            <a:endParaRPr lang="en-US" altLang="en-US" sz="3200" dirty="0"/>
          </a:p>
        </p:txBody>
      </p:sp>
    </p:spTree>
    <p:extLst>
      <p:ext uri="{BB962C8B-B14F-4D97-AF65-F5344CB8AC3E}">
        <p14:creationId xmlns:p14="http://schemas.microsoft.com/office/powerpoint/2010/main" val="75099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7 Trumpets</a:t>
            </a:r>
          </a:p>
        </p:txBody>
      </p:sp>
      <p:sp>
        <p:nvSpPr>
          <p:cNvPr id="7" name="Slide Number Placeholder 5"/>
          <p:cNvSpPr>
            <a:spLocks noGrp="1"/>
          </p:cNvSpPr>
          <p:nvPr>
            <p:ph type="sldNum" sz="quarter" idx="12"/>
          </p:nvPr>
        </p:nvSpPr>
        <p:spPr/>
        <p:txBody>
          <a:bodyPr/>
          <a:lstStyle/>
          <a:p>
            <a:fld id="{3B17C2C3-8A43-4395-9F8D-A26DE81F080A}" type="slidenum">
              <a:rPr lang="en-US" altLang="en-US"/>
              <a:pPr/>
              <a:t>19</a:t>
            </a:fld>
            <a:endParaRPr lang="en-US" altLang="en-US"/>
          </a:p>
        </p:txBody>
      </p:sp>
      <p:sp>
        <p:nvSpPr>
          <p:cNvPr id="56323" name="Rectangle 3"/>
          <p:cNvSpPr>
            <a:spLocks noGrp="1" noChangeArrowheads="1"/>
          </p:cNvSpPr>
          <p:nvPr>
            <p:ph type="body" idx="1"/>
          </p:nvPr>
        </p:nvSpPr>
        <p:spPr>
          <a:xfrm>
            <a:off x="609600" y="1600200"/>
            <a:ext cx="7924800" cy="4724400"/>
          </a:xfrm>
        </p:spPr>
        <p:txBody>
          <a:bodyPr/>
          <a:lstStyle/>
          <a:p>
            <a:pPr>
              <a:lnSpc>
                <a:spcPct val="90000"/>
              </a:lnSpc>
            </a:pPr>
            <a:r>
              <a:rPr lang="en-US" altLang="en-US"/>
              <a:t>their purpose: to “torment,” not “kill” </a:t>
            </a:r>
            <a:br>
              <a:rPr lang="en-US" altLang="en-US"/>
            </a:br>
            <a:r>
              <a:rPr lang="en-US" altLang="en-US"/>
              <a:t>(vv. 5, 6)</a:t>
            </a:r>
          </a:p>
          <a:p>
            <a:pPr lvl="1">
              <a:lnSpc>
                <a:spcPct val="90000"/>
              </a:lnSpc>
            </a:pPr>
            <a:r>
              <a:rPr lang="en-US" altLang="en-US"/>
              <a:t>torment of scorpions—agonizing, distressing (cf. 1 Kin. 12:10, 11)</a:t>
            </a:r>
          </a:p>
          <a:p>
            <a:pPr lvl="1">
              <a:lnSpc>
                <a:spcPct val="90000"/>
              </a:lnSpc>
            </a:pPr>
            <a:r>
              <a:rPr lang="en-US" altLang="en-US"/>
              <a:t>men would seek death but not find it</a:t>
            </a:r>
          </a:p>
          <a:p>
            <a:pPr>
              <a:lnSpc>
                <a:spcPct val="90000"/>
              </a:lnSpc>
            </a:pPr>
            <a:r>
              <a:rPr lang="en-US" altLang="en-US"/>
              <a:t>their duration: 5 months</a:t>
            </a:r>
          </a:p>
          <a:p>
            <a:pPr lvl="1">
              <a:lnSpc>
                <a:spcPct val="90000"/>
              </a:lnSpc>
            </a:pPr>
            <a:r>
              <a:rPr lang="en-US" altLang="en-US"/>
              <a:t>5 = ½ of 10</a:t>
            </a:r>
          </a:p>
          <a:p>
            <a:pPr lvl="1">
              <a:lnSpc>
                <a:spcPct val="90000"/>
              </a:lnSpc>
            </a:pPr>
            <a:r>
              <a:rPr lang="en-US" altLang="en-US"/>
              <a:t>10 means complete/fullness (cf. 2:10)</a:t>
            </a:r>
          </a:p>
          <a:p>
            <a:pPr lvl="1">
              <a:lnSpc>
                <a:spcPct val="90000"/>
              </a:lnSpc>
            </a:pPr>
            <a:r>
              <a:rPr lang="en-US" altLang="en-US"/>
              <a:t>5 would indicate that God’s punishment would not be completed in this “woe”</a:t>
            </a:r>
          </a:p>
        </p:txBody>
      </p:sp>
      <p:sp>
        <p:nvSpPr>
          <p:cNvPr id="56324" name="Rectangle 4"/>
          <p:cNvSpPr>
            <a:spLocks noGrp="1" noChangeArrowheads="1"/>
          </p:cNvSpPr>
          <p:nvPr>
            <p:ph type="title"/>
          </p:nvPr>
        </p:nvSpPr>
        <p:spPr>
          <a:noFill/>
          <a:ln/>
        </p:spPr>
        <p:txBody>
          <a:bodyPr/>
          <a:lstStyle/>
          <a:p>
            <a:r>
              <a:rPr lang="en-US" altLang="en-US"/>
              <a:t>The Locusts (9:4-11)</a:t>
            </a:r>
          </a:p>
        </p:txBody>
      </p:sp>
      <p:pic>
        <p:nvPicPr>
          <p:cNvPr id="56325" name="Picture 5" descr="AN01309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657600"/>
            <a:ext cx="2595563" cy="1230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2000"/>
                                        <p:tgtEl>
                                          <p:spTgt spid="5632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animEffect transition="in" filter="fade">
                                      <p:cBhvr>
                                        <p:cTn id="11" dur="1000"/>
                                        <p:tgtEl>
                                          <p:spTgt spid="563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6323">
                                            <p:txEl>
                                              <p:pRg st="1" end="1"/>
                                            </p:txEl>
                                          </p:spTgt>
                                        </p:tgtEl>
                                        <p:attrNameLst>
                                          <p:attrName>style.visibility</p:attrName>
                                        </p:attrNameLst>
                                      </p:cBhvr>
                                      <p:to>
                                        <p:strVal val="visible"/>
                                      </p:to>
                                    </p:set>
                                    <p:animEffect transition="in" filter="fade">
                                      <p:cBhvr>
                                        <p:cTn id="16" dur="1000"/>
                                        <p:tgtEl>
                                          <p:spTgt spid="56323">
                                            <p:txEl>
                                              <p:pRg st="1" end="1"/>
                                            </p:txEl>
                                          </p:spTgt>
                                        </p:tgtEl>
                                      </p:cBhvr>
                                    </p:animEffect>
                                  </p:childTnLst>
                                </p:cTn>
                              </p:par>
                              <p:par>
                                <p:cTn id="17" presetID="39" presetClass="entr" presetSubtype="0" accel="100000" fill="hold" nodeType="withEffect">
                                  <p:stCondLst>
                                    <p:cond delay="0"/>
                                  </p:stCondLst>
                                  <p:childTnLst>
                                    <p:set>
                                      <p:cBhvr>
                                        <p:cTn id="18" dur="1" fill="hold">
                                          <p:stCondLst>
                                            <p:cond delay="0"/>
                                          </p:stCondLst>
                                        </p:cTn>
                                        <p:tgtEl>
                                          <p:spTgt spid="56325"/>
                                        </p:tgtEl>
                                        <p:attrNameLst>
                                          <p:attrName>style.visibility</p:attrName>
                                        </p:attrNameLst>
                                      </p:cBhvr>
                                      <p:to>
                                        <p:strVal val="visible"/>
                                      </p:to>
                                    </p:set>
                                    <p:anim calcmode="lin" valueType="num">
                                      <p:cBhvr>
                                        <p:cTn id="19" dur="500" fill="hold"/>
                                        <p:tgtEl>
                                          <p:spTgt spid="5632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632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632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6325"/>
                                        </p:tgtEl>
                                        <p:attrNameLst>
                                          <p:attrName>ppt_y</p:attrName>
                                        </p:attrNameLst>
                                      </p:cBhvr>
                                      <p:tavLst>
                                        <p:tav tm="0">
                                          <p:val>
                                            <p:strVal val="#ppt_y"/>
                                          </p:val>
                                        </p:tav>
                                        <p:tav tm="100000">
                                          <p:val>
                                            <p:strVal val="#ppt_y"/>
                                          </p:val>
                                        </p:tav>
                                      </p:tavLst>
                                    </p:anim>
                                  </p:childTnLst>
                                </p:cTn>
                              </p:par>
                              <p:par>
                                <p:cTn id="23" presetID="26" presetClass="emph" presetSubtype="0" repeatCount="indefinite" fill="hold" nodeType="withEffect">
                                  <p:stCondLst>
                                    <p:cond delay="0"/>
                                  </p:stCondLst>
                                  <p:childTnLst>
                                    <p:animEffect transition="out" filter="fade">
                                      <p:cBhvr>
                                        <p:cTn id="24" dur="5000" tmFilter="0, 0; .2, .5; .8, .5; 1, 0"/>
                                        <p:tgtEl>
                                          <p:spTgt spid="56325"/>
                                        </p:tgtEl>
                                      </p:cBhvr>
                                    </p:animEffect>
                                    <p:animScale>
                                      <p:cBhvr>
                                        <p:cTn id="25" dur="2500" autoRev="1" fill="hold"/>
                                        <p:tgtEl>
                                          <p:spTgt spid="56325"/>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323">
                                            <p:txEl>
                                              <p:pRg st="2" end="2"/>
                                            </p:txEl>
                                          </p:spTgt>
                                        </p:tgtEl>
                                        <p:attrNameLst>
                                          <p:attrName>style.visibility</p:attrName>
                                        </p:attrNameLst>
                                      </p:cBhvr>
                                      <p:to>
                                        <p:strVal val="visible"/>
                                      </p:to>
                                    </p:set>
                                    <p:animEffect transition="in" filter="fade">
                                      <p:cBhvr>
                                        <p:cTn id="30" dur="1000"/>
                                        <p:tgtEl>
                                          <p:spTgt spid="563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6323">
                                            <p:txEl>
                                              <p:pRg st="3" end="3"/>
                                            </p:txEl>
                                          </p:spTgt>
                                        </p:tgtEl>
                                        <p:attrNameLst>
                                          <p:attrName>style.visibility</p:attrName>
                                        </p:attrNameLst>
                                      </p:cBhvr>
                                      <p:to>
                                        <p:strVal val="visible"/>
                                      </p:to>
                                    </p:set>
                                    <p:animEffect transition="in" filter="fade">
                                      <p:cBhvr>
                                        <p:cTn id="35" dur="1000"/>
                                        <p:tgtEl>
                                          <p:spTgt spid="5632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6323">
                                            <p:txEl>
                                              <p:pRg st="4" end="4"/>
                                            </p:txEl>
                                          </p:spTgt>
                                        </p:tgtEl>
                                        <p:attrNameLst>
                                          <p:attrName>style.visibility</p:attrName>
                                        </p:attrNameLst>
                                      </p:cBhvr>
                                      <p:to>
                                        <p:strVal val="visible"/>
                                      </p:to>
                                    </p:set>
                                    <p:animEffect transition="in" filter="fade">
                                      <p:cBhvr>
                                        <p:cTn id="40" dur="1000"/>
                                        <p:tgtEl>
                                          <p:spTgt spid="56323">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323">
                                            <p:txEl>
                                              <p:pRg st="5" end="5"/>
                                            </p:txEl>
                                          </p:spTgt>
                                        </p:tgtEl>
                                        <p:attrNameLst>
                                          <p:attrName>style.visibility</p:attrName>
                                        </p:attrNameLst>
                                      </p:cBhvr>
                                      <p:to>
                                        <p:strVal val="visible"/>
                                      </p:to>
                                    </p:set>
                                    <p:animEffect transition="in" filter="fade">
                                      <p:cBhvr>
                                        <p:cTn id="45" dur="1000"/>
                                        <p:tgtEl>
                                          <p:spTgt spid="56323">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6323">
                                            <p:txEl>
                                              <p:pRg st="6" end="6"/>
                                            </p:txEl>
                                          </p:spTgt>
                                        </p:tgtEl>
                                        <p:attrNameLst>
                                          <p:attrName>style.visibility</p:attrName>
                                        </p:attrNameLst>
                                      </p:cBhvr>
                                      <p:to>
                                        <p:strVal val="visible"/>
                                      </p:to>
                                    </p:set>
                                    <p:animEffect transition="in" filter="fade">
                                      <p:cBhvr>
                                        <p:cTn id="50" dur="1000"/>
                                        <p:tgtEl>
                                          <p:spTgt spid="56323">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xit" presetSubtype="0" fill="hold" nodeType="clickEffect">
                                  <p:stCondLst>
                                    <p:cond delay="0"/>
                                  </p:stCondLst>
                                  <p:childTnLst>
                                    <p:animEffect transition="out" filter="wipe(down)">
                                      <p:cBhvr>
                                        <p:cTn id="54" dur="180" accel="50000">
                                          <p:stCondLst>
                                            <p:cond delay="1820"/>
                                          </p:stCondLst>
                                        </p:cTn>
                                        <p:tgtEl>
                                          <p:spTgt spid="56325"/>
                                        </p:tgtEl>
                                      </p:cBhvr>
                                    </p:animEffect>
                                    <p:anim calcmode="lin" valueType="num">
                                      <p:cBhvr>
                                        <p:cTn id="55" dur="1822" tmFilter="0,0; 0.14,0.31; 0.43,0.73; 0.71,0.91; 1.0,1.0">
                                          <p:stCondLst>
                                            <p:cond delay="0"/>
                                          </p:stCondLst>
                                        </p:cTn>
                                        <p:tgtEl>
                                          <p:spTgt spid="56325"/>
                                        </p:tgtEl>
                                        <p:attrNameLst>
                                          <p:attrName>ppt_x</p:attrName>
                                        </p:attrNameLst>
                                      </p:cBhvr>
                                      <p:tavLst>
                                        <p:tav tm="0">
                                          <p:val>
                                            <p:strVal val="ppt_x"/>
                                          </p:val>
                                        </p:tav>
                                        <p:tav tm="100000">
                                          <p:val>
                                            <p:strVal val="#ppt_x+0.25"/>
                                          </p:val>
                                        </p:tav>
                                      </p:tavLst>
                                    </p:anim>
                                    <p:anim calcmode="lin" valueType="num">
                                      <p:cBhvr>
                                        <p:cTn id="56" dur="178">
                                          <p:stCondLst>
                                            <p:cond delay="1822"/>
                                          </p:stCondLst>
                                        </p:cTn>
                                        <p:tgtEl>
                                          <p:spTgt spid="56325"/>
                                        </p:tgtEl>
                                        <p:attrNameLst>
                                          <p:attrName>ppt_x</p:attrName>
                                        </p:attrNameLst>
                                      </p:cBhvr>
                                      <p:tavLst>
                                        <p:tav tm="0">
                                          <p:val>
                                            <p:strVal val="ppt_x"/>
                                          </p:val>
                                        </p:tav>
                                        <p:tav tm="100000">
                                          <p:val>
                                            <p:strVal val="ppt_x"/>
                                          </p:val>
                                        </p:tav>
                                      </p:tavLst>
                                    </p:anim>
                                    <p:anim calcmode="lin" valueType="num">
                                      <p:cBhvr>
                                        <p:cTn id="57" dur="664" tmFilter="0.0,0.0;0.25,0.07;0.50,0.2;0.75,0.467;1.0,1.0">
                                          <p:stCondLst>
                                            <p:cond delay="0"/>
                                          </p:stCondLst>
                                        </p:cTn>
                                        <p:tgtEl>
                                          <p:spTgt spid="5632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8" dur="664" tmFilter="0, 0; 0.125,0.2665; 0.25,0.4; 0.375,0.465; 0.5,0.5;  0.625,0.535; 0.75,0.6; 0.875,0.7335; 1,1">
                                          <p:stCondLst>
                                            <p:cond delay="664"/>
                                          </p:stCondLst>
                                        </p:cTn>
                                        <p:tgtEl>
                                          <p:spTgt spid="5632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9" dur="332" tmFilter="0, 0; 0.125,0.2665; 0.25,0.4; 0.375,0.465; 0.5,0.5;  0.625,0.535; 0.75,0.6; 0.875,0.7335; 1,1">
                                          <p:stCondLst>
                                            <p:cond delay="1324"/>
                                          </p:stCondLst>
                                        </p:cTn>
                                        <p:tgtEl>
                                          <p:spTgt spid="5632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0" dur="164" tmFilter="0, 0; 0.125,0.2665; 0.25,0.4; 0.375,0.465; 0.5,0.5;  0.625,0.535; 0.75,0.6; 0.875,0.7335; 1,1">
                                          <p:stCondLst>
                                            <p:cond delay="1656"/>
                                          </p:stCondLst>
                                        </p:cTn>
                                        <p:tgtEl>
                                          <p:spTgt spid="5632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1" dur="180" accel="50000">
                                          <p:stCondLst>
                                            <p:cond delay="1820"/>
                                          </p:stCondLst>
                                        </p:cTn>
                                        <p:tgtEl>
                                          <p:spTgt spid="56325"/>
                                        </p:tgtEl>
                                        <p:attrNameLst>
                                          <p:attrName>ppt_y</p:attrName>
                                        </p:attrNameLst>
                                      </p:cBhvr>
                                      <p:tavLst>
                                        <p:tav tm="0">
                                          <p:val>
                                            <p:strVal val="ppt_y"/>
                                          </p:val>
                                        </p:tav>
                                        <p:tav tm="100000">
                                          <p:val>
                                            <p:strVal val="ppt_y+ppt_h"/>
                                          </p:val>
                                        </p:tav>
                                      </p:tavLst>
                                    </p:anim>
                                    <p:animScale>
                                      <p:cBhvr>
                                        <p:cTn id="62" dur="26">
                                          <p:stCondLst>
                                            <p:cond delay="620"/>
                                          </p:stCondLst>
                                        </p:cTn>
                                        <p:tgtEl>
                                          <p:spTgt spid="56325"/>
                                        </p:tgtEl>
                                      </p:cBhvr>
                                      <p:to x="100000" y="60000"/>
                                    </p:animScale>
                                    <p:animScale>
                                      <p:cBhvr>
                                        <p:cTn id="63" dur="166" decel="50000">
                                          <p:stCondLst>
                                            <p:cond delay="646"/>
                                          </p:stCondLst>
                                        </p:cTn>
                                        <p:tgtEl>
                                          <p:spTgt spid="56325"/>
                                        </p:tgtEl>
                                      </p:cBhvr>
                                      <p:to x="100000" y="100000"/>
                                    </p:animScale>
                                    <p:animScale>
                                      <p:cBhvr>
                                        <p:cTn id="64" dur="26">
                                          <p:stCondLst>
                                            <p:cond delay="1312"/>
                                          </p:stCondLst>
                                        </p:cTn>
                                        <p:tgtEl>
                                          <p:spTgt spid="56325"/>
                                        </p:tgtEl>
                                      </p:cBhvr>
                                      <p:to x="100000" y="80000"/>
                                    </p:animScale>
                                    <p:animScale>
                                      <p:cBhvr>
                                        <p:cTn id="65" dur="166" decel="50000">
                                          <p:stCondLst>
                                            <p:cond delay="1338"/>
                                          </p:stCondLst>
                                        </p:cTn>
                                        <p:tgtEl>
                                          <p:spTgt spid="56325"/>
                                        </p:tgtEl>
                                      </p:cBhvr>
                                      <p:to x="100000" y="100000"/>
                                    </p:animScale>
                                    <p:animScale>
                                      <p:cBhvr>
                                        <p:cTn id="66" dur="26">
                                          <p:stCondLst>
                                            <p:cond delay="1642"/>
                                          </p:stCondLst>
                                        </p:cTn>
                                        <p:tgtEl>
                                          <p:spTgt spid="56325"/>
                                        </p:tgtEl>
                                      </p:cBhvr>
                                      <p:to x="100000" y="90000"/>
                                    </p:animScale>
                                    <p:animScale>
                                      <p:cBhvr>
                                        <p:cTn id="67" dur="166" decel="50000">
                                          <p:stCondLst>
                                            <p:cond delay="1668"/>
                                          </p:stCondLst>
                                        </p:cTn>
                                        <p:tgtEl>
                                          <p:spTgt spid="56325"/>
                                        </p:tgtEl>
                                      </p:cBhvr>
                                      <p:to x="100000" y="100000"/>
                                    </p:animScale>
                                    <p:animScale>
                                      <p:cBhvr>
                                        <p:cTn id="68" dur="26">
                                          <p:stCondLst>
                                            <p:cond delay="1808"/>
                                          </p:stCondLst>
                                        </p:cTn>
                                        <p:tgtEl>
                                          <p:spTgt spid="56325"/>
                                        </p:tgtEl>
                                      </p:cBhvr>
                                      <p:to x="100000" y="95000"/>
                                    </p:animScale>
                                    <p:animScale>
                                      <p:cBhvr>
                                        <p:cTn id="69" dur="166" decel="50000">
                                          <p:stCondLst>
                                            <p:cond delay="1834"/>
                                          </p:stCondLst>
                                        </p:cTn>
                                        <p:tgtEl>
                                          <p:spTgt spid="56325"/>
                                        </p:tgtEl>
                                      </p:cBhvr>
                                      <p:to x="100000" y="100000"/>
                                    </p:animScale>
                                    <p:set>
                                      <p:cBhvr>
                                        <p:cTn id="70" dur="1" fill="hold">
                                          <p:stCondLst>
                                            <p:cond delay="1999"/>
                                          </p:stCondLst>
                                        </p:cTn>
                                        <p:tgtEl>
                                          <p:spTgt spid="563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P spid="563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Seals</a:t>
            </a:r>
            <a:r>
              <a:rPr lang="en-US" dirty="0" smtClean="0">
                <a:effectLst>
                  <a:outerShdw blurRad="38100" dist="38100" dir="2700000" algn="tl">
                    <a:srgbClr val="000000">
                      <a:alpha val="43137"/>
                    </a:srgbClr>
                  </a:outerShdw>
                </a:effectLst>
              </a:rPr>
              <a:t> </a:t>
            </a:r>
            <a:r>
              <a:rPr lang="en-US" dirty="0" smtClean="0"/>
              <a:t>To </a:t>
            </a:r>
            <a:r>
              <a:rPr lang="en-US" b="1" dirty="0" smtClean="0">
                <a:effectLst>
                  <a:outerShdw blurRad="38100" dist="38100" dir="2700000" algn="tl">
                    <a:srgbClr val="000000">
                      <a:alpha val="43137"/>
                    </a:srgbClr>
                  </a:outerShdw>
                </a:effectLst>
              </a:rPr>
              <a:t>Trumpets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dirty="0" smtClean="0"/>
              <a:t>Seal 1</a:t>
            </a:r>
          </a:p>
          <a:p>
            <a:r>
              <a:rPr lang="en-US" dirty="0" smtClean="0"/>
              <a:t>Seal 2</a:t>
            </a:r>
          </a:p>
          <a:p>
            <a:r>
              <a:rPr lang="en-US" dirty="0" smtClean="0"/>
              <a:t>Seal 3</a:t>
            </a:r>
          </a:p>
          <a:p>
            <a:r>
              <a:rPr lang="en-US" dirty="0" smtClean="0"/>
              <a:t>Seal 4</a:t>
            </a:r>
          </a:p>
          <a:p>
            <a:r>
              <a:rPr lang="en-US" dirty="0" smtClean="0"/>
              <a:t>Seal 5</a:t>
            </a:r>
          </a:p>
          <a:p>
            <a:r>
              <a:rPr lang="en-US" dirty="0" smtClean="0"/>
              <a:t>Seal 6</a:t>
            </a:r>
          </a:p>
          <a:p>
            <a:r>
              <a:rPr lang="en-US" dirty="0" smtClean="0"/>
              <a:t>Seal 7</a:t>
            </a:r>
          </a:p>
          <a:p>
            <a:pPr lvl="1"/>
            <a:r>
              <a:rPr lang="en-US" dirty="0" smtClean="0"/>
              <a:t>Trumpets 1-7</a:t>
            </a:r>
            <a:endParaRPr lang="en-US" dirty="0"/>
          </a:p>
        </p:txBody>
      </p:sp>
      <p:sp>
        <p:nvSpPr>
          <p:cNvPr id="6" name="Content Placeholder 5"/>
          <p:cNvSpPr>
            <a:spLocks noGrp="1"/>
          </p:cNvSpPr>
          <p:nvPr>
            <p:ph sz="half" idx="2"/>
          </p:nvPr>
        </p:nvSpPr>
        <p:spPr/>
        <p:txBody>
          <a:bodyPr/>
          <a:lstStyle/>
          <a:p>
            <a:pPr>
              <a:buFont typeface="Wingdings" panose="05000000000000000000" pitchFamily="2" charset="2"/>
              <a:buChar char="ü"/>
            </a:pPr>
            <a:r>
              <a:rPr lang="en-US" sz="4000" b="1" dirty="0" smtClean="0"/>
              <a:t>Seals: </a:t>
            </a:r>
            <a:r>
              <a:rPr lang="en-US" sz="4000" i="1" dirty="0" smtClean="0"/>
              <a:t>Revelation</a:t>
            </a:r>
          </a:p>
          <a:p>
            <a:pPr>
              <a:buFont typeface="Wingdings" panose="05000000000000000000" pitchFamily="2" charset="2"/>
              <a:buChar char="ü"/>
            </a:pPr>
            <a:r>
              <a:rPr lang="en-US" sz="4000" b="1" dirty="0" smtClean="0"/>
              <a:t>Trumpets: </a:t>
            </a:r>
            <a:r>
              <a:rPr lang="en-US" sz="4000" i="1" dirty="0" smtClean="0"/>
              <a:t>Warning</a:t>
            </a:r>
            <a:endParaRPr lang="en-US" sz="4000" i="1"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2</a:t>
            </a:fld>
            <a:endParaRPr lang="en-US" altLang="en-US"/>
          </a:p>
        </p:txBody>
      </p:sp>
      <p:sp>
        <p:nvSpPr>
          <p:cNvPr id="7" name="TextBox 6"/>
          <p:cNvSpPr txBox="1"/>
          <p:nvPr/>
        </p:nvSpPr>
        <p:spPr>
          <a:xfrm>
            <a:off x="5104151" y="5835134"/>
            <a:ext cx="2993127" cy="369332"/>
          </a:xfrm>
          <a:prstGeom prst="rect">
            <a:avLst/>
          </a:prstGeom>
          <a:noFill/>
        </p:spPr>
        <p:txBody>
          <a:bodyPr wrap="none" rtlCol="0">
            <a:spAutoFit/>
          </a:bodyPr>
          <a:lstStyle/>
          <a:p>
            <a:r>
              <a:rPr lang="en-US" i="1" dirty="0" smtClean="0"/>
              <a:t>Joshua 6:4, 5; Ezek. 33:1-6</a:t>
            </a:r>
            <a:endParaRPr lang="en-US" i="1" dirty="0"/>
          </a:p>
        </p:txBody>
      </p:sp>
    </p:spTree>
    <p:extLst>
      <p:ext uri="{BB962C8B-B14F-4D97-AF65-F5344CB8AC3E}">
        <p14:creationId xmlns:p14="http://schemas.microsoft.com/office/powerpoint/2010/main" val="305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28201F4C-07A8-4104-930E-17C337ED998B}" type="slidenum">
              <a:rPr lang="en-US" altLang="en-US"/>
              <a:pPr/>
              <a:t>20</a:t>
            </a:fld>
            <a:endParaRPr lang="en-US" altLang="en-US"/>
          </a:p>
        </p:txBody>
      </p:sp>
      <p:sp>
        <p:nvSpPr>
          <p:cNvPr id="57347" name="Rectangle 3"/>
          <p:cNvSpPr>
            <a:spLocks noGrp="1" noChangeArrowheads="1"/>
          </p:cNvSpPr>
          <p:nvPr>
            <p:ph type="body" idx="1"/>
          </p:nvPr>
        </p:nvSpPr>
        <p:spPr/>
        <p:txBody>
          <a:bodyPr/>
          <a:lstStyle/>
          <a:p>
            <a:r>
              <a:rPr lang="en-US" altLang="en-US" dirty="0"/>
              <a:t>their appearance </a:t>
            </a:r>
            <a:r>
              <a:rPr lang="en-US" altLang="en-US" dirty="0" smtClean="0"/>
              <a:t>(vv</a:t>
            </a:r>
            <a:r>
              <a:rPr lang="en-US" altLang="en-US" dirty="0"/>
              <a:t>. 7-10</a:t>
            </a:r>
            <a:r>
              <a:rPr lang="en-US" altLang="en-US" dirty="0" smtClean="0"/>
              <a:t>)</a:t>
            </a:r>
          </a:p>
          <a:p>
            <a:pPr lvl="1"/>
            <a:r>
              <a:rPr lang="en-US" altLang="en-US" dirty="0" smtClean="0"/>
              <a:t>“</a:t>
            </a:r>
            <a:r>
              <a:rPr lang="en-US" altLang="en-US" dirty="0"/>
              <a:t>as” and “like” </a:t>
            </a:r>
          </a:p>
          <a:p>
            <a:pPr lvl="1"/>
            <a:r>
              <a:rPr lang="en-US" altLang="en-US" dirty="0"/>
              <a:t>shape like horses prepared for </a:t>
            </a:r>
            <a:r>
              <a:rPr lang="en-US" altLang="en-US" dirty="0" smtClean="0"/>
              <a:t>battle: </a:t>
            </a:r>
            <a:br>
              <a:rPr lang="en-US" altLang="en-US" dirty="0" smtClean="0"/>
            </a:br>
            <a:r>
              <a:rPr lang="en-US" altLang="en-US" dirty="0" smtClean="0">
                <a:solidFill>
                  <a:schemeClr val="accent2">
                    <a:lumMod val="50000"/>
                  </a:schemeClr>
                </a:solidFill>
              </a:rPr>
              <a:t>fast and fearless</a:t>
            </a:r>
            <a:endParaRPr lang="en-US" altLang="en-US" dirty="0">
              <a:solidFill>
                <a:schemeClr val="accent2">
                  <a:lumMod val="50000"/>
                </a:schemeClr>
              </a:solidFill>
            </a:endParaRPr>
          </a:p>
          <a:p>
            <a:pPr lvl="1"/>
            <a:r>
              <a:rPr lang="en-US" altLang="en-US" dirty="0" smtClean="0"/>
              <a:t>wore </a:t>
            </a:r>
            <a:r>
              <a:rPr lang="en-US" altLang="en-US" dirty="0"/>
              <a:t>crowns of something like </a:t>
            </a:r>
            <a:r>
              <a:rPr lang="en-US" altLang="en-US" dirty="0" smtClean="0"/>
              <a:t>gold: </a:t>
            </a:r>
            <a:r>
              <a:rPr lang="en-US" altLang="en-US" dirty="0" smtClean="0">
                <a:solidFill>
                  <a:schemeClr val="accent2">
                    <a:lumMod val="50000"/>
                  </a:schemeClr>
                </a:solidFill>
              </a:rPr>
              <a:t>victorious</a:t>
            </a:r>
            <a:endParaRPr lang="en-US" altLang="en-US" dirty="0">
              <a:solidFill>
                <a:schemeClr val="accent2">
                  <a:lumMod val="50000"/>
                </a:schemeClr>
              </a:solidFill>
            </a:endParaRPr>
          </a:p>
          <a:p>
            <a:pPr lvl="1"/>
            <a:r>
              <a:rPr lang="en-US" altLang="en-US" dirty="0" smtClean="0"/>
              <a:t>faces </a:t>
            </a:r>
            <a:r>
              <a:rPr lang="en-US" altLang="en-US" dirty="0"/>
              <a:t>like the faces of men: </a:t>
            </a:r>
            <a:r>
              <a:rPr lang="en-US" altLang="en-US" dirty="0" smtClean="0">
                <a:solidFill>
                  <a:schemeClr val="accent2">
                    <a:lumMod val="50000"/>
                  </a:schemeClr>
                </a:solidFill>
              </a:rPr>
              <a:t>intelligence</a:t>
            </a:r>
            <a:endParaRPr lang="en-US" altLang="en-US" dirty="0">
              <a:solidFill>
                <a:schemeClr val="accent2">
                  <a:lumMod val="50000"/>
                </a:schemeClr>
              </a:solidFill>
            </a:endParaRPr>
          </a:p>
          <a:p>
            <a:pPr lvl="1"/>
            <a:r>
              <a:rPr lang="en-US" altLang="en-US" dirty="0"/>
              <a:t>hair like that of women: </a:t>
            </a:r>
            <a:r>
              <a:rPr lang="en-US" altLang="en-US" dirty="0" smtClean="0">
                <a:solidFill>
                  <a:schemeClr val="accent2">
                    <a:lumMod val="50000"/>
                  </a:schemeClr>
                </a:solidFill>
              </a:rPr>
              <a:t>long, beautiful </a:t>
            </a:r>
            <a:r>
              <a:rPr lang="en-US" altLang="en-US" dirty="0" smtClean="0"/>
              <a:t>and in other ways perhaps</a:t>
            </a:r>
            <a:r>
              <a:rPr lang="en-US" altLang="en-US" dirty="0" smtClean="0">
                <a:solidFill>
                  <a:schemeClr val="accent2">
                    <a:lumMod val="50000"/>
                  </a:schemeClr>
                </a:solidFill>
              </a:rPr>
              <a:t> grotesque</a:t>
            </a:r>
            <a:endParaRPr lang="en-US" altLang="en-US" dirty="0">
              <a:solidFill>
                <a:schemeClr val="accent2">
                  <a:lumMod val="50000"/>
                </a:schemeClr>
              </a:solidFill>
            </a:endParaRPr>
          </a:p>
        </p:txBody>
      </p:sp>
      <p:sp>
        <p:nvSpPr>
          <p:cNvPr id="57348" name="Rectangle 4"/>
          <p:cNvSpPr>
            <a:spLocks noGrp="1" noChangeArrowheads="1"/>
          </p:cNvSpPr>
          <p:nvPr>
            <p:ph type="title"/>
          </p:nvPr>
        </p:nvSpPr>
        <p:spPr>
          <a:noFill/>
          <a:ln/>
        </p:spPr>
        <p:txBody>
          <a:bodyPr/>
          <a:lstStyle/>
          <a:p>
            <a:r>
              <a:rPr lang="en-US" altLang="en-US"/>
              <a:t>The Locusts (9:4-11)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CE6C0987-A47B-491E-82FF-0F9B5D8AD419}" type="slidenum">
              <a:rPr lang="en-US" altLang="en-US"/>
              <a:pPr/>
              <a:t>21</a:t>
            </a:fld>
            <a:endParaRPr lang="en-US" altLang="en-US"/>
          </a:p>
        </p:txBody>
      </p:sp>
      <p:sp>
        <p:nvSpPr>
          <p:cNvPr id="58371" name="Rectangle 3"/>
          <p:cNvSpPr>
            <a:spLocks noGrp="1" noChangeArrowheads="1"/>
          </p:cNvSpPr>
          <p:nvPr>
            <p:ph type="body" idx="1"/>
          </p:nvPr>
        </p:nvSpPr>
        <p:spPr/>
        <p:txBody>
          <a:bodyPr/>
          <a:lstStyle/>
          <a:p>
            <a:r>
              <a:rPr lang="en-US" altLang="en-US" dirty="0"/>
              <a:t>their appearance </a:t>
            </a:r>
            <a:r>
              <a:rPr lang="en-US" altLang="en-US" dirty="0" smtClean="0"/>
              <a:t>(</a:t>
            </a:r>
            <a:r>
              <a:rPr lang="en-US" altLang="en-US" dirty="0"/>
              <a:t>vv. 7-10)</a:t>
            </a:r>
          </a:p>
          <a:p>
            <a:pPr lvl="1"/>
            <a:r>
              <a:rPr lang="en-US" altLang="en-US" dirty="0"/>
              <a:t>teeth like lions: </a:t>
            </a:r>
            <a:r>
              <a:rPr lang="en-US" altLang="en-US" dirty="0">
                <a:solidFill>
                  <a:schemeClr val="accent2">
                    <a:lumMod val="50000"/>
                  </a:schemeClr>
                </a:solidFill>
              </a:rPr>
              <a:t>fierceness</a:t>
            </a:r>
          </a:p>
          <a:p>
            <a:pPr lvl="1"/>
            <a:r>
              <a:rPr lang="en-US" altLang="en-US" dirty="0"/>
              <a:t>breastplates like iron: </a:t>
            </a:r>
            <a:r>
              <a:rPr lang="en-US" altLang="en-US" dirty="0" smtClean="0">
                <a:solidFill>
                  <a:schemeClr val="accent2">
                    <a:lumMod val="50000"/>
                  </a:schemeClr>
                </a:solidFill>
              </a:rPr>
              <a:t>preparation, protection, seemingly invincible</a:t>
            </a:r>
            <a:endParaRPr lang="en-US" altLang="en-US" dirty="0">
              <a:solidFill>
                <a:schemeClr val="accent2">
                  <a:lumMod val="50000"/>
                </a:schemeClr>
              </a:solidFill>
            </a:endParaRPr>
          </a:p>
          <a:p>
            <a:pPr lvl="1"/>
            <a:r>
              <a:rPr lang="en-US" altLang="en-US" dirty="0"/>
              <a:t>sound of wings like chariots with many </a:t>
            </a:r>
            <a:r>
              <a:rPr lang="en-US" altLang="en-US" dirty="0" smtClean="0"/>
              <a:t>horses: </a:t>
            </a:r>
            <a:r>
              <a:rPr lang="en-US" altLang="en-US" dirty="0" smtClean="0">
                <a:solidFill>
                  <a:schemeClr val="accent2">
                    <a:lumMod val="50000"/>
                  </a:schemeClr>
                </a:solidFill>
              </a:rPr>
              <a:t>loud and unnerving </a:t>
            </a:r>
            <a:endParaRPr lang="en-US" altLang="en-US" dirty="0">
              <a:solidFill>
                <a:schemeClr val="accent2">
                  <a:lumMod val="50000"/>
                </a:schemeClr>
              </a:solidFill>
            </a:endParaRPr>
          </a:p>
          <a:p>
            <a:pPr lvl="1"/>
            <a:r>
              <a:rPr lang="en-US" altLang="en-US" dirty="0"/>
              <a:t>tails like scorpions: </a:t>
            </a:r>
            <a:r>
              <a:rPr lang="en-US" altLang="en-US" dirty="0">
                <a:solidFill>
                  <a:schemeClr val="accent2">
                    <a:lumMod val="50000"/>
                  </a:schemeClr>
                </a:solidFill>
              </a:rPr>
              <a:t>dreadful</a:t>
            </a:r>
          </a:p>
        </p:txBody>
      </p:sp>
      <p:sp>
        <p:nvSpPr>
          <p:cNvPr id="58372" name="Rectangle 4"/>
          <p:cNvSpPr>
            <a:spLocks noGrp="1" noChangeArrowheads="1"/>
          </p:cNvSpPr>
          <p:nvPr>
            <p:ph type="title"/>
          </p:nvPr>
        </p:nvSpPr>
        <p:spPr>
          <a:noFill/>
          <a:ln/>
        </p:spPr>
        <p:txBody>
          <a:bodyPr/>
          <a:lstStyle/>
          <a:p>
            <a:r>
              <a:rPr lang="en-US" altLang="en-US"/>
              <a:t>The Locusts (9:4-11)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Description</a:t>
            </a:r>
            <a:endParaRPr lang="en-US" dirty="0"/>
          </a:p>
        </p:txBody>
      </p:sp>
      <p:sp>
        <p:nvSpPr>
          <p:cNvPr id="3" name="Content Placeholder 2"/>
          <p:cNvSpPr>
            <a:spLocks noGrp="1"/>
          </p:cNvSpPr>
          <p:nvPr>
            <p:ph idx="1"/>
          </p:nvPr>
        </p:nvSpPr>
        <p:spPr/>
        <p:txBody>
          <a:bodyPr/>
          <a:lstStyle/>
          <a:p>
            <a:r>
              <a:rPr lang="en-US" dirty="0" smtClean="0"/>
              <a:t>Likely a description of Rome’s internal corruption which begets corruption</a:t>
            </a:r>
          </a:p>
          <a:p>
            <a:pPr lvl="1"/>
            <a:r>
              <a:rPr lang="en-US" dirty="0" smtClean="0"/>
              <a:t>Internal decadence was one of the leading causes of Rome’s downfall</a:t>
            </a:r>
          </a:p>
          <a:p>
            <a:pPr lvl="1"/>
            <a:r>
              <a:rPr lang="en-US" dirty="0" smtClean="0"/>
              <a:t>Romans 1:18-32</a:t>
            </a:r>
          </a:p>
          <a:p>
            <a:pPr lvl="1"/>
            <a:r>
              <a:rPr lang="en-US" dirty="0" smtClean="0"/>
              <a:t>Sow/reap principle </a:t>
            </a:r>
          </a:p>
          <a:p>
            <a:pPr lvl="2"/>
            <a:r>
              <a:rPr lang="en-US" dirty="0" smtClean="0"/>
              <a:t>Gal. 6:7, 8; Hos. 8:7; Prov. 22:8</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22</a:t>
            </a:fld>
            <a:endParaRPr lang="en-US" altLang="en-US"/>
          </a:p>
        </p:txBody>
      </p:sp>
    </p:spTree>
    <p:extLst>
      <p:ext uri="{BB962C8B-B14F-4D97-AF65-F5344CB8AC3E}">
        <p14:creationId xmlns:p14="http://schemas.microsoft.com/office/powerpoint/2010/main" val="51535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FAFE567-3F87-447E-83FD-AFFEF54A4F87}" type="slidenum">
              <a:rPr lang="en-US" altLang="en-US"/>
              <a:pPr/>
              <a:t>23</a:t>
            </a:fld>
            <a:endParaRPr lang="en-US" altLang="en-US"/>
          </a:p>
        </p:txBody>
      </p:sp>
      <p:sp>
        <p:nvSpPr>
          <p:cNvPr id="59395" name="Rectangle 3"/>
          <p:cNvSpPr>
            <a:spLocks noGrp="1" noChangeArrowheads="1"/>
          </p:cNvSpPr>
          <p:nvPr>
            <p:ph type="body" idx="1"/>
          </p:nvPr>
        </p:nvSpPr>
        <p:spPr>
          <a:xfrm>
            <a:off x="609600" y="1600200"/>
            <a:ext cx="8153400" cy="4876800"/>
          </a:xfrm>
        </p:spPr>
        <p:txBody>
          <a:bodyPr/>
          <a:lstStyle/>
          <a:p>
            <a:pPr>
              <a:lnSpc>
                <a:spcPct val="90000"/>
              </a:lnSpc>
            </a:pPr>
            <a:r>
              <a:rPr lang="en-US" altLang="en-US" dirty="0"/>
              <a:t>Their King (v. 11)</a:t>
            </a:r>
          </a:p>
          <a:p>
            <a:pPr lvl="1">
              <a:lnSpc>
                <a:spcPct val="90000"/>
              </a:lnSpc>
            </a:pPr>
            <a:r>
              <a:rPr lang="en-US" altLang="en-US" dirty="0"/>
              <a:t>the angel of the bottomless pit</a:t>
            </a:r>
          </a:p>
          <a:p>
            <a:pPr lvl="1">
              <a:lnSpc>
                <a:spcPct val="90000"/>
              </a:lnSpc>
            </a:pPr>
            <a:r>
              <a:rPr lang="en-US" altLang="en-US" i="1" dirty="0" smtClean="0"/>
              <a:t>Abaddon </a:t>
            </a:r>
            <a:r>
              <a:rPr lang="en-US" altLang="en-US" i="1" dirty="0"/>
              <a:t>–destruction</a:t>
            </a:r>
          </a:p>
          <a:p>
            <a:pPr lvl="2">
              <a:lnSpc>
                <a:spcPct val="90000"/>
              </a:lnSpc>
            </a:pPr>
            <a:r>
              <a:rPr lang="en-US" altLang="en-US" dirty="0"/>
              <a:t>often associated with Hebrew “</a:t>
            </a:r>
            <a:r>
              <a:rPr lang="en-US" altLang="en-US" dirty="0" err="1"/>
              <a:t>sheol</a:t>
            </a:r>
            <a:r>
              <a:rPr lang="en-US" altLang="en-US" dirty="0"/>
              <a:t>” and “death” (Job 26:6; 28:22; Prov. 15:11; 27:20)</a:t>
            </a:r>
          </a:p>
          <a:p>
            <a:pPr lvl="1">
              <a:lnSpc>
                <a:spcPct val="90000"/>
              </a:lnSpc>
            </a:pPr>
            <a:r>
              <a:rPr lang="en-US" altLang="en-US" i="1" dirty="0" smtClean="0"/>
              <a:t>Apollyon”–</a:t>
            </a:r>
            <a:r>
              <a:rPr lang="en-US" altLang="en-US" i="1" dirty="0"/>
              <a:t>destroyer</a:t>
            </a:r>
          </a:p>
          <a:p>
            <a:pPr>
              <a:lnSpc>
                <a:spcPct val="90000"/>
              </a:lnSpc>
            </a:pPr>
            <a:r>
              <a:rPr lang="en-US" altLang="en-US" i="1" dirty="0" smtClean="0"/>
              <a:t>If their king was “destroyer” it should be evident that their primary work was that of destruction!</a:t>
            </a:r>
            <a:endParaRPr lang="en-US" altLang="en-US" i="1" dirty="0"/>
          </a:p>
        </p:txBody>
      </p:sp>
      <p:sp>
        <p:nvSpPr>
          <p:cNvPr id="59396" name="Rectangle 4"/>
          <p:cNvSpPr>
            <a:spLocks noGrp="1" noChangeArrowheads="1"/>
          </p:cNvSpPr>
          <p:nvPr>
            <p:ph type="title"/>
          </p:nvPr>
        </p:nvSpPr>
        <p:spPr>
          <a:noFill/>
          <a:ln/>
        </p:spPr>
        <p:txBody>
          <a:bodyPr/>
          <a:lstStyle/>
          <a:p>
            <a:r>
              <a:rPr lang="en-US" altLang="en-US"/>
              <a:t>The Locusts (9:4-11)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 Of The Fifth Trumpet</a:t>
            </a:r>
            <a:endParaRPr lang="en-US" dirty="0"/>
          </a:p>
        </p:txBody>
      </p:sp>
      <p:sp>
        <p:nvSpPr>
          <p:cNvPr id="3" name="Content Placeholder 2"/>
          <p:cNvSpPr>
            <a:spLocks noGrp="1"/>
          </p:cNvSpPr>
          <p:nvPr>
            <p:ph idx="1"/>
          </p:nvPr>
        </p:nvSpPr>
        <p:spPr/>
        <p:txBody>
          <a:bodyPr/>
          <a:lstStyle/>
          <a:p>
            <a:r>
              <a:rPr lang="en-US" dirty="0" smtClean="0"/>
              <a:t>Sin may look enticing at first but it will require an ugly price to pay</a:t>
            </a:r>
          </a:p>
          <a:p>
            <a:r>
              <a:rPr lang="en-US" dirty="0" smtClean="0"/>
              <a:t>Sin sown is guaranteeing sorrow to be reaped</a:t>
            </a:r>
          </a:p>
          <a:p>
            <a:r>
              <a:rPr lang="en-US" dirty="0"/>
              <a:t>S</a:t>
            </a:r>
            <a:r>
              <a:rPr lang="en-US" dirty="0" smtClean="0"/>
              <a:t>in results in destruction</a:t>
            </a:r>
          </a:p>
          <a:p>
            <a:pPr lvl="1"/>
            <a:r>
              <a:rPr lang="en-US" dirty="0"/>
              <a:t>b</a:t>
            </a:r>
            <a:r>
              <a:rPr lang="en-US" dirty="0" smtClean="0"/>
              <a:t>ody, mind, and soul</a:t>
            </a:r>
          </a:p>
          <a:p>
            <a:pPr lvl="1"/>
            <a:r>
              <a:rPr lang="en-US" dirty="0" smtClean="0"/>
              <a:t>Ps. 32:1-4; 38:1-11; Deut. 28:67; Is. 57:20</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24</a:t>
            </a:fld>
            <a:endParaRPr lang="en-US" altLang="en-US"/>
          </a:p>
        </p:txBody>
      </p:sp>
    </p:spTree>
    <p:extLst>
      <p:ext uri="{BB962C8B-B14F-4D97-AF65-F5344CB8AC3E}">
        <p14:creationId xmlns:p14="http://schemas.microsoft.com/office/powerpoint/2010/main" val="1168132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F4DC6BAC-1382-469A-AB21-2701E12ECECB}" type="slidenum">
              <a:rPr lang="en-US" altLang="en-US"/>
              <a:pPr/>
              <a:t>25</a:t>
            </a:fld>
            <a:endParaRPr lang="en-US" altLang="en-US"/>
          </a:p>
        </p:txBody>
      </p:sp>
      <p:sp>
        <p:nvSpPr>
          <p:cNvPr id="61442" name="Rectangle 2"/>
          <p:cNvSpPr>
            <a:spLocks noGrp="1" noChangeArrowheads="1"/>
          </p:cNvSpPr>
          <p:nvPr>
            <p:ph type="title"/>
          </p:nvPr>
        </p:nvSpPr>
        <p:spPr/>
        <p:txBody>
          <a:bodyPr/>
          <a:lstStyle/>
          <a:p>
            <a:r>
              <a:rPr lang="en-US" altLang="en-US" sz="3800"/>
              <a:t>Sixth Trumpet (9:13-21), 2</a:t>
            </a:r>
            <a:r>
              <a:rPr lang="en-US" altLang="en-US" sz="3800" baseline="30000"/>
              <a:t>nd</a:t>
            </a:r>
            <a:r>
              <a:rPr lang="en-US" altLang="en-US" sz="3800"/>
              <a:t> WOE</a:t>
            </a:r>
          </a:p>
        </p:txBody>
      </p:sp>
      <p:sp>
        <p:nvSpPr>
          <p:cNvPr id="61443" name="Rectangle 3"/>
          <p:cNvSpPr>
            <a:spLocks noGrp="1" noChangeArrowheads="1"/>
          </p:cNvSpPr>
          <p:nvPr>
            <p:ph type="body" idx="1"/>
          </p:nvPr>
        </p:nvSpPr>
        <p:spPr/>
        <p:txBody>
          <a:bodyPr/>
          <a:lstStyle/>
          <a:p>
            <a:r>
              <a:rPr lang="en-US" altLang="en-US" sz="3600" dirty="0"/>
              <a:t>4 horns of golden altar (v. 13)</a:t>
            </a:r>
          </a:p>
          <a:p>
            <a:pPr lvl="1"/>
            <a:r>
              <a:rPr lang="en-US" altLang="en-US" sz="3200" dirty="0"/>
              <a:t>same golden altar as in 8:3-5 </a:t>
            </a:r>
            <a:br>
              <a:rPr lang="en-US" altLang="en-US" sz="3200" dirty="0"/>
            </a:br>
            <a:r>
              <a:rPr lang="en-US" altLang="en-US" sz="3200" dirty="0"/>
              <a:t>(prayers and incense)</a:t>
            </a:r>
          </a:p>
          <a:p>
            <a:pPr lvl="1"/>
            <a:r>
              <a:rPr lang="en-US" altLang="en-US" sz="3200" dirty="0"/>
              <a:t>a voice was </a:t>
            </a:r>
            <a:r>
              <a:rPr lang="en-US" altLang="en-US" sz="3200" dirty="0" smtClean="0"/>
              <a:t>heard—an </a:t>
            </a:r>
            <a:r>
              <a:rPr lang="en-US" altLang="en-US" sz="3200" dirty="0"/>
              <a:t>answer from God </a:t>
            </a:r>
            <a:r>
              <a:rPr lang="en-US" altLang="en-US" sz="3200" dirty="0" smtClean="0"/>
              <a:t>to </a:t>
            </a:r>
            <a:r>
              <a:rPr lang="en-US" altLang="en-US" sz="3200" dirty="0"/>
              <a:t>prayers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02BD1D4-1F51-4168-AC7A-3DD916BAF554}" type="slidenum">
              <a:rPr lang="en-US" altLang="en-US"/>
              <a:pPr/>
              <a:t>26</a:t>
            </a:fld>
            <a:endParaRPr lang="en-US" altLang="en-US"/>
          </a:p>
        </p:txBody>
      </p:sp>
      <p:sp>
        <p:nvSpPr>
          <p:cNvPr id="62466" name="Rectangle 2"/>
          <p:cNvSpPr>
            <a:spLocks noGrp="1" noChangeArrowheads="1"/>
          </p:cNvSpPr>
          <p:nvPr>
            <p:ph type="title"/>
          </p:nvPr>
        </p:nvSpPr>
        <p:spPr/>
        <p:txBody>
          <a:bodyPr/>
          <a:lstStyle/>
          <a:p>
            <a:r>
              <a:rPr lang="en-US" altLang="en-US"/>
              <a:t>The Message (v. 14)</a:t>
            </a:r>
          </a:p>
        </p:txBody>
      </p:sp>
      <p:sp>
        <p:nvSpPr>
          <p:cNvPr id="62467" name="Rectangle 3"/>
          <p:cNvSpPr>
            <a:spLocks noGrp="1" noChangeArrowheads="1"/>
          </p:cNvSpPr>
          <p:nvPr>
            <p:ph type="body" idx="1"/>
          </p:nvPr>
        </p:nvSpPr>
        <p:spPr>
          <a:xfrm>
            <a:off x="381000" y="1371600"/>
            <a:ext cx="8458200" cy="4953000"/>
          </a:xfrm>
        </p:spPr>
        <p:txBody>
          <a:bodyPr/>
          <a:lstStyle/>
          <a:p>
            <a:pPr>
              <a:lnSpc>
                <a:spcPct val="90000"/>
              </a:lnSpc>
            </a:pPr>
            <a:r>
              <a:rPr lang="en-US" altLang="en-US" sz="3600" dirty="0"/>
              <a:t>release 4 angels—probably military </a:t>
            </a:r>
            <a:r>
              <a:rPr lang="en-US" altLang="en-US" sz="3600" dirty="0" smtClean="0"/>
              <a:t>force</a:t>
            </a:r>
          </a:p>
          <a:p>
            <a:pPr>
              <a:lnSpc>
                <a:spcPct val="90000"/>
              </a:lnSpc>
            </a:pPr>
            <a:r>
              <a:rPr lang="en-US" altLang="en-US" sz="3600" dirty="0"/>
              <a:t>p</a:t>
            </a:r>
            <a:r>
              <a:rPr lang="en-US" altLang="en-US" sz="3600" dirty="0" smtClean="0"/>
              <a:t>ossible categories…</a:t>
            </a:r>
          </a:p>
          <a:p>
            <a:pPr lvl="1">
              <a:lnSpc>
                <a:spcPct val="90000"/>
              </a:lnSpc>
            </a:pPr>
            <a:r>
              <a:rPr lang="en-US" altLang="en-US" sz="3200" b="1" dirty="0" smtClean="0"/>
              <a:t>First four trumpets:</a:t>
            </a:r>
          </a:p>
          <a:p>
            <a:pPr lvl="2">
              <a:lnSpc>
                <a:spcPct val="90000"/>
              </a:lnSpc>
            </a:pPr>
            <a:r>
              <a:rPr lang="en-US" altLang="en-US" sz="3200" dirty="0" smtClean="0"/>
              <a:t>announce natural calamity</a:t>
            </a:r>
          </a:p>
          <a:p>
            <a:pPr lvl="1">
              <a:lnSpc>
                <a:spcPct val="90000"/>
              </a:lnSpc>
            </a:pPr>
            <a:r>
              <a:rPr lang="en-US" altLang="en-US" sz="3200" b="1" dirty="0" smtClean="0"/>
              <a:t>Fifth trumpet:</a:t>
            </a:r>
          </a:p>
          <a:p>
            <a:pPr lvl="2">
              <a:lnSpc>
                <a:spcPct val="90000"/>
              </a:lnSpc>
            </a:pPr>
            <a:r>
              <a:rPr lang="en-US" altLang="en-US" sz="3200" dirty="0" smtClean="0"/>
              <a:t>announce internal destruction</a:t>
            </a:r>
          </a:p>
          <a:p>
            <a:pPr lvl="1">
              <a:lnSpc>
                <a:spcPct val="90000"/>
              </a:lnSpc>
            </a:pPr>
            <a:r>
              <a:rPr lang="en-US" altLang="en-US" sz="3200" b="1" dirty="0" smtClean="0"/>
              <a:t>Sixth trumpet:</a:t>
            </a:r>
          </a:p>
          <a:p>
            <a:pPr lvl="2">
              <a:lnSpc>
                <a:spcPct val="90000"/>
              </a:lnSpc>
            </a:pPr>
            <a:r>
              <a:rPr lang="en-US" altLang="en-US" sz="3200" dirty="0" smtClean="0"/>
              <a:t>announce external affliction</a:t>
            </a:r>
            <a:endParaRPr lang="en-US" alt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gelfire.com/nt/theology/map/c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2514600"/>
            <a:ext cx="4829175" cy="3219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02BD1D4-1F51-4168-AC7A-3DD916BAF554}" type="slidenum">
              <a:rPr lang="en-US" altLang="en-US"/>
              <a:pPr/>
              <a:t>27</a:t>
            </a:fld>
            <a:endParaRPr lang="en-US" altLang="en-US"/>
          </a:p>
        </p:txBody>
      </p:sp>
      <p:sp>
        <p:nvSpPr>
          <p:cNvPr id="62466" name="Rectangle 2"/>
          <p:cNvSpPr>
            <a:spLocks noGrp="1" noChangeArrowheads="1"/>
          </p:cNvSpPr>
          <p:nvPr>
            <p:ph type="title"/>
          </p:nvPr>
        </p:nvSpPr>
        <p:spPr/>
        <p:txBody>
          <a:bodyPr/>
          <a:lstStyle/>
          <a:p>
            <a:r>
              <a:rPr lang="en-US" altLang="en-US"/>
              <a:t>The Message (v. 14)</a:t>
            </a:r>
          </a:p>
        </p:txBody>
      </p:sp>
      <p:sp>
        <p:nvSpPr>
          <p:cNvPr id="62467" name="Rectangle 3"/>
          <p:cNvSpPr>
            <a:spLocks noGrp="1" noChangeArrowheads="1"/>
          </p:cNvSpPr>
          <p:nvPr>
            <p:ph type="body" idx="1"/>
          </p:nvPr>
        </p:nvSpPr>
        <p:spPr>
          <a:xfrm>
            <a:off x="381000" y="1371600"/>
            <a:ext cx="8458200" cy="4953000"/>
          </a:xfrm>
        </p:spPr>
        <p:txBody>
          <a:bodyPr/>
          <a:lstStyle/>
          <a:p>
            <a:pPr>
              <a:lnSpc>
                <a:spcPct val="90000"/>
              </a:lnSpc>
            </a:pPr>
            <a:r>
              <a:rPr lang="en-US" altLang="en-US" dirty="0" smtClean="0"/>
              <a:t>Bound at the great river Euphrates</a:t>
            </a:r>
            <a:endParaRPr lang="en-US" altLang="en-US" dirty="0"/>
          </a:p>
          <a:p>
            <a:pPr lvl="1">
              <a:lnSpc>
                <a:spcPct val="90000"/>
              </a:lnSpc>
            </a:pPr>
            <a:r>
              <a:rPr lang="en-US" altLang="en-US" dirty="0" smtClean="0"/>
              <a:t>great </a:t>
            </a:r>
            <a:r>
              <a:rPr lang="en-US" altLang="en-US" dirty="0"/>
              <a:t>powers came from across the Euphrates to </a:t>
            </a:r>
            <a:r>
              <a:rPr lang="en-US" altLang="en-US" dirty="0" smtClean="0"/>
              <a:t>chasten and conquer Israel in the past (Is. </a:t>
            </a:r>
            <a:r>
              <a:rPr lang="en-US" altLang="en-US" smtClean="0"/>
              <a:t>8:5-8)</a:t>
            </a:r>
            <a:endParaRPr lang="en-US" altLang="en-US" dirty="0" smtClean="0"/>
          </a:p>
          <a:p>
            <a:pPr lvl="1">
              <a:lnSpc>
                <a:spcPct val="90000"/>
              </a:lnSpc>
            </a:pPr>
            <a:r>
              <a:rPr lang="en-US" altLang="en-US" dirty="0" smtClean="0"/>
              <a:t>Babylon wrecked an </a:t>
            </a:r>
            <a:br>
              <a:rPr lang="en-US" altLang="en-US" dirty="0" smtClean="0"/>
            </a:br>
            <a:r>
              <a:rPr lang="en-US" altLang="en-US" dirty="0" smtClean="0"/>
              <a:t>Egyptian/Assyrian </a:t>
            </a:r>
            <a:br>
              <a:rPr lang="en-US" altLang="en-US" dirty="0" smtClean="0"/>
            </a:br>
            <a:r>
              <a:rPr lang="en-US" altLang="en-US" dirty="0" smtClean="0"/>
              <a:t>alliance at </a:t>
            </a:r>
            <a:br>
              <a:rPr lang="en-US" altLang="en-US" dirty="0" smtClean="0"/>
            </a:br>
            <a:r>
              <a:rPr lang="en-US" altLang="en-US" dirty="0" smtClean="0"/>
              <a:t>Carchemish on </a:t>
            </a:r>
            <a:br>
              <a:rPr lang="en-US" altLang="en-US" dirty="0" smtClean="0"/>
            </a:br>
            <a:r>
              <a:rPr lang="en-US" altLang="en-US" dirty="0" smtClean="0"/>
              <a:t>the Euphrates </a:t>
            </a:r>
            <a:br>
              <a:rPr lang="en-US" altLang="en-US" dirty="0" smtClean="0"/>
            </a:br>
            <a:r>
              <a:rPr lang="en-US" altLang="en-US" dirty="0" smtClean="0"/>
              <a:t>about 605 BC </a:t>
            </a:r>
            <a:br>
              <a:rPr lang="en-US" altLang="en-US" dirty="0" smtClean="0"/>
            </a:br>
            <a:r>
              <a:rPr lang="en-US" altLang="en-US" dirty="0" smtClean="0"/>
              <a:t>(2 Chron. 35:20; Jer. 46:1ff; 2 Kin. 23:29; 24:7)</a:t>
            </a:r>
          </a:p>
        </p:txBody>
      </p:sp>
    </p:spTree>
    <p:extLst>
      <p:ext uri="{BB962C8B-B14F-4D97-AF65-F5344CB8AC3E}">
        <p14:creationId xmlns:p14="http://schemas.microsoft.com/office/powerpoint/2010/main" val="15674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102BD1D4-1F51-4168-AC7A-3DD916BAF554}" type="slidenum">
              <a:rPr lang="en-US" altLang="en-US">
                <a:solidFill>
                  <a:srgbClr val="000000"/>
                </a:solidFill>
              </a:rPr>
              <a:pPr/>
              <a:t>28</a:t>
            </a:fld>
            <a:endParaRPr lang="en-US" altLang="en-US">
              <a:solidFill>
                <a:srgbClr val="000000"/>
              </a:solidFill>
            </a:endParaRPr>
          </a:p>
        </p:txBody>
      </p:sp>
      <p:sp>
        <p:nvSpPr>
          <p:cNvPr id="62466" name="Rectangle 2"/>
          <p:cNvSpPr>
            <a:spLocks noGrp="1" noChangeArrowheads="1"/>
          </p:cNvSpPr>
          <p:nvPr>
            <p:ph type="title"/>
          </p:nvPr>
        </p:nvSpPr>
        <p:spPr/>
        <p:txBody>
          <a:bodyPr/>
          <a:lstStyle/>
          <a:p>
            <a:r>
              <a:rPr lang="en-US" altLang="en-US"/>
              <a:t>The Message (v. 14)</a:t>
            </a:r>
          </a:p>
        </p:txBody>
      </p:sp>
      <p:sp>
        <p:nvSpPr>
          <p:cNvPr id="62467" name="Rectangle 3"/>
          <p:cNvSpPr>
            <a:spLocks noGrp="1" noChangeArrowheads="1"/>
          </p:cNvSpPr>
          <p:nvPr>
            <p:ph type="body" idx="1"/>
          </p:nvPr>
        </p:nvSpPr>
        <p:spPr>
          <a:xfrm>
            <a:off x="381000" y="1371600"/>
            <a:ext cx="8458200" cy="4953000"/>
          </a:xfrm>
        </p:spPr>
        <p:txBody>
          <a:bodyPr/>
          <a:lstStyle/>
          <a:p>
            <a:pPr>
              <a:lnSpc>
                <a:spcPct val="90000"/>
              </a:lnSpc>
            </a:pPr>
            <a:r>
              <a:rPr lang="en-US" altLang="en-US" dirty="0" smtClean="0"/>
              <a:t>Bound at the great river Euphrates</a:t>
            </a:r>
            <a:endParaRPr lang="en-US" altLang="en-US" dirty="0"/>
          </a:p>
          <a:p>
            <a:pPr lvl="1">
              <a:lnSpc>
                <a:spcPct val="90000"/>
              </a:lnSpc>
            </a:pPr>
            <a:r>
              <a:rPr lang="en-US" altLang="en-US" dirty="0" smtClean="0"/>
              <a:t>Euphrates </a:t>
            </a:r>
            <a:r>
              <a:rPr lang="en-US" altLang="en-US" dirty="0"/>
              <a:t>dried up so that way of the kings of the east would be prepared (16:12)</a:t>
            </a:r>
          </a:p>
          <a:p>
            <a:pPr lvl="1">
              <a:lnSpc>
                <a:spcPct val="90000"/>
              </a:lnSpc>
            </a:pPr>
            <a:r>
              <a:rPr lang="en-US" altLang="en-US" dirty="0"/>
              <a:t>Suggested Parthians </a:t>
            </a:r>
            <a:r>
              <a:rPr lang="en-US" altLang="en-US" dirty="0" smtClean="0"/>
              <a:t>against Rome (Robert </a:t>
            </a:r>
            <a:r>
              <a:rPr lang="en-US" altLang="en-US" dirty="0"/>
              <a:t>Harkrider)</a:t>
            </a:r>
          </a:p>
          <a:p>
            <a:pPr lvl="1">
              <a:lnSpc>
                <a:spcPct val="90000"/>
              </a:lnSpc>
            </a:pPr>
            <a:r>
              <a:rPr lang="en-US" altLang="en-US" dirty="0"/>
              <a:t>God brings foreign forces because He is ruler of the kings of the earth (1:5</a:t>
            </a:r>
            <a:r>
              <a:rPr lang="en-US" altLang="en-US" dirty="0" smtClean="0"/>
              <a:t>)</a:t>
            </a:r>
          </a:p>
          <a:p>
            <a:pPr>
              <a:lnSpc>
                <a:spcPct val="90000"/>
              </a:lnSpc>
            </a:pPr>
            <a:r>
              <a:rPr lang="en-US" altLang="en-US" dirty="0" smtClean="0"/>
              <a:t>The main point: </a:t>
            </a:r>
            <a:r>
              <a:rPr lang="en-US" altLang="en-US" b="1" dirty="0" smtClean="0"/>
              <a:t>imminent danger has access and death is near!</a:t>
            </a:r>
            <a:endParaRPr lang="en-US" altLang="en-US" b="1" dirty="0"/>
          </a:p>
        </p:txBody>
      </p:sp>
    </p:spTree>
    <p:extLst>
      <p:ext uri="{BB962C8B-B14F-4D97-AF65-F5344CB8AC3E}">
        <p14:creationId xmlns:p14="http://schemas.microsoft.com/office/powerpoint/2010/main" val="862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fade">
                                      <p:cBhvr>
                                        <p:cTn id="7" dur="10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3" end="3"/>
                                            </p:txEl>
                                          </p:spTgt>
                                        </p:tgtEl>
                                        <p:attrNameLst>
                                          <p:attrName>style.visibility</p:attrName>
                                        </p:attrNameLst>
                                      </p:cBhvr>
                                      <p:to>
                                        <p:strVal val="visible"/>
                                      </p:to>
                                    </p:set>
                                    <p:animEffect transition="in" filter="fade">
                                      <p:cBhvr>
                                        <p:cTn id="12" dur="1000"/>
                                        <p:tgtEl>
                                          <p:spTgt spid="624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animEffect transition="in" filter="fade">
                                      <p:cBhvr>
                                        <p:cTn id="17" dur="1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DEA65F6-F18D-45A1-A501-799925ACAB4B}" type="slidenum">
              <a:rPr lang="en-US" altLang="en-US"/>
              <a:pPr/>
              <a:t>29</a:t>
            </a:fld>
            <a:endParaRPr lang="en-US" altLang="en-US"/>
          </a:p>
        </p:txBody>
      </p:sp>
      <p:sp>
        <p:nvSpPr>
          <p:cNvPr id="63490" name="Rectangle 2"/>
          <p:cNvSpPr>
            <a:spLocks noGrp="1" noChangeArrowheads="1"/>
          </p:cNvSpPr>
          <p:nvPr>
            <p:ph type="title"/>
          </p:nvPr>
        </p:nvSpPr>
        <p:spPr/>
        <p:txBody>
          <a:bodyPr/>
          <a:lstStyle/>
          <a:p>
            <a:r>
              <a:rPr lang="en-US" altLang="en-US"/>
              <a:t>Prepared (v. 15)</a:t>
            </a:r>
          </a:p>
        </p:txBody>
      </p:sp>
      <p:sp>
        <p:nvSpPr>
          <p:cNvPr id="63491" name="Rectangle 3"/>
          <p:cNvSpPr>
            <a:spLocks noGrp="1" noChangeArrowheads="1"/>
          </p:cNvSpPr>
          <p:nvPr>
            <p:ph type="body" idx="1"/>
          </p:nvPr>
        </p:nvSpPr>
        <p:spPr>
          <a:xfrm>
            <a:off x="457200" y="1600200"/>
            <a:ext cx="8229600" cy="4419600"/>
          </a:xfrm>
        </p:spPr>
        <p:txBody>
          <a:bodyPr/>
          <a:lstStyle/>
          <a:p>
            <a:r>
              <a:rPr lang="en-US" altLang="en-US" b="1" dirty="0" smtClean="0"/>
              <a:t>When?</a:t>
            </a:r>
          </a:p>
          <a:p>
            <a:pPr lvl="1"/>
            <a:r>
              <a:rPr lang="en-US" altLang="en-US" dirty="0" smtClean="0"/>
              <a:t>prepared </a:t>
            </a:r>
            <a:r>
              <a:rPr lang="en-US" altLang="en-US" dirty="0"/>
              <a:t>for the hour, day, month, </a:t>
            </a:r>
            <a:r>
              <a:rPr lang="en-US" altLang="en-US" dirty="0" smtClean="0"/>
              <a:t>year</a:t>
            </a:r>
          </a:p>
          <a:p>
            <a:pPr lvl="1"/>
            <a:r>
              <a:rPr lang="en-US" altLang="en-US" dirty="0"/>
              <a:t>t</a:t>
            </a:r>
            <a:r>
              <a:rPr lang="en-US" altLang="en-US" dirty="0" smtClean="0"/>
              <a:t>ime, exact and fixed in the mind of God</a:t>
            </a:r>
            <a:endParaRPr lang="en-US" altLang="en-US" dirty="0"/>
          </a:p>
          <a:p>
            <a:r>
              <a:rPr lang="en-US" altLang="en-US" b="1" dirty="0" smtClean="0"/>
              <a:t>Why?</a:t>
            </a:r>
          </a:p>
          <a:p>
            <a:pPr lvl="1"/>
            <a:r>
              <a:rPr lang="en-US" altLang="en-US" dirty="0" smtClean="0"/>
              <a:t>1/3</a:t>
            </a:r>
            <a:r>
              <a:rPr lang="en-US" altLang="en-US" baseline="30000" dirty="0" smtClean="0"/>
              <a:t>rd</a:t>
            </a:r>
            <a:r>
              <a:rPr lang="en-US" altLang="en-US" dirty="0" smtClean="0"/>
              <a:t> </a:t>
            </a:r>
            <a:r>
              <a:rPr lang="en-US" altLang="en-US" dirty="0"/>
              <a:t>of mankind killed</a:t>
            </a:r>
          </a:p>
          <a:p>
            <a:pPr lvl="1"/>
            <a:r>
              <a:rPr lang="en-US" altLang="en-US" dirty="0"/>
              <a:t>this trumpet is not about torment, but </a:t>
            </a:r>
            <a:r>
              <a:rPr lang="en-US" altLang="en-US" dirty="0" smtClean="0"/>
              <a:t>death</a:t>
            </a:r>
            <a:endParaRPr lang="en-US" altLang="en-US" dirty="0"/>
          </a:p>
          <a:p>
            <a:pPr lvl="1"/>
            <a:r>
              <a:rPr lang="en-US" altLang="en-US" dirty="0"/>
              <a:t>1/3 </a:t>
            </a:r>
            <a:r>
              <a:rPr lang="en-US" altLang="en-US" dirty="0" smtClean="0"/>
              <a:t>—limited—partial—great loss of life</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5167A48A-2565-49CA-B093-3FA0E0C6C9D0}" type="slidenum">
              <a:rPr lang="en-US" altLang="en-US"/>
              <a:pPr/>
              <a:t>3</a:t>
            </a:fld>
            <a:endParaRPr lang="en-US" altLang="en-US"/>
          </a:p>
        </p:txBody>
      </p:sp>
      <p:sp>
        <p:nvSpPr>
          <p:cNvPr id="43010" name="Rectangle 2"/>
          <p:cNvSpPr>
            <a:spLocks noGrp="1" noChangeArrowheads="1"/>
          </p:cNvSpPr>
          <p:nvPr>
            <p:ph type="title"/>
          </p:nvPr>
        </p:nvSpPr>
        <p:spPr/>
        <p:txBody>
          <a:bodyPr/>
          <a:lstStyle/>
          <a:p>
            <a:r>
              <a:rPr lang="en-US" altLang="en-US"/>
              <a:t>Prepare to Sound (8:6)</a:t>
            </a:r>
          </a:p>
        </p:txBody>
      </p:sp>
      <p:sp>
        <p:nvSpPr>
          <p:cNvPr id="43011" name="Rectangle 3"/>
          <p:cNvSpPr>
            <a:spLocks noGrp="1" noChangeArrowheads="1"/>
          </p:cNvSpPr>
          <p:nvPr>
            <p:ph type="body" idx="1"/>
          </p:nvPr>
        </p:nvSpPr>
        <p:spPr/>
        <p:txBody>
          <a:bodyPr/>
          <a:lstStyle/>
          <a:p>
            <a:r>
              <a:rPr lang="en-US" altLang="en-US" dirty="0"/>
              <a:t>Seven angels prepare (v. 6)</a:t>
            </a:r>
          </a:p>
          <a:p>
            <a:pPr lvl="1"/>
            <a:r>
              <a:rPr lang="en-US" altLang="en-US" dirty="0" smtClean="0"/>
              <a:t>1-4 trumpets </a:t>
            </a:r>
            <a:r>
              <a:rPr lang="en-US" altLang="en-US" dirty="0"/>
              <a:t>afflict </a:t>
            </a:r>
            <a:r>
              <a:rPr lang="en-US" altLang="en-US" dirty="0" smtClean="0"/>
              <a:t>men indirectly by nature</a:t>
            </a:r>
            <a:endParaRPr lang="en-US" altLang="en-US" dirty="0"/>
          </a:p>
          <a:p>
            <a:pPr lvl="2"/>
            <a:r>
              <a:rPr lang="en-US" altLang="en-US" dirty="0"/>
              <a:t>Note: natural calamities ought to remind us that we really do not control the world</a:t>
            </a:r>
          </a:p>
          <a:p>
            <a:pPr lvl="1"/>
            <a:r>
              <a:rPr lang="en-US" altLang="en-US" dirty="0" smtClean="0"/>
              <a:t>5, 6 trumpets afflict mankind directly</a:t>
            </a:r>
            <a:endParaRPr lang="en-US" altLang="en-US" dirty="0"/>
          </a:p>
          <a:p>
            <a:pPr lvl="1"/>
            <a:r>
              <a:rPr lang="en-US" altLang="en-US" dirty="0" smtClean="0"/>
              <a:t>7 is the </a:t>
            </a:r>
            <a:r>
              <a:rPr lang="en-US" altLang="en-US" dirty="0"/>
              <a:t>defeat of the wicked kingdoms by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fade">
                                      <p:cBhvr>
                                        <p:cTn id="11" dur="2000"/>
                                        <p:tgtEl>
                                          <p:spTgt spid="430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Effect transition="in" filter="fade">
                                      <p:cBhvr>
                                        <p:cTn id="16" dur="2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fade">
                                      <p:cBhvr>
                                        <p:cTn id="21" dur="2000"/>
                                        <p:tgtEl>
                                          <p:spTgt spid="430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fade">
                                      <p:cBhvr>
                                        <p:cTn id="26" dur="2000"/>
                                        <p:tgtEl>
                                          <p:spTgt spid="4301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Effect transition="in" filter="fade">
                                      <p:cBhvr>
                                        <p:cTn id="31" dur="2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7 Trumpets</a:t>
            </a:r>
          </a:p>
        </p:txBody>
      </p:sp>
      <p:sp>
        <p:nvSpPr>
          <p:cNvPr id="9" name="Slide Number Placeholder 5"/>
          <p:cNvSpPr>
            <a:spLocks noGrp="1"/>
          </p:cNvSpPr>
          <p:nvPr>
            <p:ph type="sldNum" sz="quarter" idx="12"/>
          </p:nvPr>
        </p:nvSpPr>
        <p:spPr/>
        <p:txBody>
          <a:bodyPr/>
          <a:lstStyle/>
          <a:p>
            <a:fld id="{D62AE4EC-15D4-49F3-BBF3-0B1468DAAF82}" type="slidenum">
              <a:rPr lang="en-US" altLang="en-US"/>
              <a:pPr/>
              <a:t>30</a:t>
            </a:fld>
            <a:endParaRPr lang="en-US" altLang="en-US"/>
          </a:p>
        </p:txBody>
      </p:sp>
      <p:sp>
        <p:nvSpPr>
          <p:cNvPr id="64514" name="Rectangle 2"/>
          <p:cNvSpPr>
            <a:spLocks noGrp="1" noChangeArrowheads="1"/>
          </p:cNvSpPr>
          <p:nvPr>
            <p:ph type="title"/>
          </p:nvPr>
        </p:nvSpPr>
        <p:spPr/>
        <p:txBody>
          <a:bodyPr/>
          <a:lstStyle/>
          <a:p>
            <a:r>
              <a:rPr lang="en-US" altLang="en-US"/>
              <a:t>The number of the army (v. 16)</a:t>
            </a:r>
          </a:p>
        </p:txBody>
      </p:sp>
      <p:sp>
        <p:nvSpPr>
          <p:cNvPr id="64515" name="Rectangle 3"/>
          <p:cNvSpPr>
            <a:spLocks noGrp="1" noChangeArrowheads="1"/>
          </p:cNvSpPr>
          <p:nvPr>
            <p:ph type="body" idx="1"/>
          </p:nvPr>
        </p:nvSpPr>
        <p:spPr>
          <a:xfrm>
            <a:off x="609600" y="1600199"/>
            <a:ext cx="7924800" cy="4572001"/>
          </a:xfrm>
        </p:spPr>
        <p:txBody>
          <a:bodyPr>
            <a:normAutofit/>
          </a:bodyPr>
          <a:lstStyle/>
          <a:p>
            <a:r>
              <a:rPr lang="en-US" altLang="en-US" dirty="0"/>
              <a:t>200,000,000</a:t>
            </a:r>
          </a:p>
          <a:p>
            <a:pPr lvl="1"/>
            <a:r>
              <a:rPr lang="en-US" altLang="en-US" dirty="0"/>
              <a:t>“two myriads of </a:t>
            </a:r>
            <a:r>
              <a:rPr lang="en-US" altLang="en-US" dirty="0" smtClean="0"/>
              <a:t>myriads” (LO, </a:t>
            </a:r>
            <a:r>
              <a:rPr lang="en-US" altLang="en-US" dirty="0" err="1" smtClean="0"/>
              <a:t>IGNT</a:t>
            </a:r>
            <a:r>
              <a:rPr lang="en-US" altLang="en-US" dirty="0" smtClean="0"/>
              <a:t>)</a:t>
            </a:r>
            <a:endParaRPr lang="en-US" altLang="en-US" dirty="0"/>
          </a:p>
          <a:p>
            <a:pPr lvl="1"/>
            <a:r>
              <a:rPr lang="en-US" altLang="en-US" i="1" dirty="0"/>
              <a:t>“two hundred thousand </a:t>
            </a:r>
            <a:r>
              <a:rPr lang="en-US" altLang="en-US" i="1" dirty="0" err="1" smtClean="0"/>
              <a:t>thousand</a:t>
            </a:r>
            <a:r>
              <a:rPr lang="en-US" altLang="en-US" i="1" dirty="0" smtClean="0"/>
              <a:t>” (</a:t>
            </a:r>
            <a:r>
              <a:rPr lang="en-US" altLang="en-US" i="1" dirty="0" err="1" smtClean="0"/>
              <a:t>KJV</a:t>
            </a:r>
            <a:r>
              <a:rPr lang="en-US" altLang="en-US" i="1" dirty="0" smtClean="0"/>
              <a:t>)</a:t>
            </a:r>
            <a:endParaRPr lang="en-US" altLang="en-US" i="1" dirty="0"/>
          </a:p>
          <a:p>
            <a:pPr lvl="1"/>
            <a:r>
              <a:rPr lang="en-US" altLang="en-US" i="1" dirty="0" smtClean="0"/>
              <a:t>“twice </a:t>
            </a:r>
            <a:r>
              <a:rPr lang="en-US" altLang="en-US" i="1" dirty="0"/>
              <a:t>ten thousand times ten </a:t>
            </a:r>
            <a:r>
              <a:rPr lang="en-US" altLang="en-US" i="1" dirty="0" smtClean="0"/>
              <a:t>thousand”</a:t>
            </a:r>
            <a:r>
              <a:rPr lang="en-US" altLang="en-US" dirty="0" smtClean="0"/>
              <a:t> (</a:t>
            </a:r>
            <a:r>
              <a:rPr lang="en-US" altLang="en-US" dirty="0" err="1" smtClean="0"/>
              <a:t>ASV</a:t>
            </a:r>
            <a:r>
              <a:rPr lang="en-US" altLang="en-US" dirty="0" smtClean="0"/>
              <a:t>)</a:t>
            </a:r>
          </a:p>
          <a:p>
            <a:pPr lvl="1"/>
            <a:r>
              <a:rPr lang="en-US" altLang="en-US" dirty="0" smtClean="0"/>
              <a:t>2 X 10,000 X 10,000</a:t>
            </a:r>
          </a:p>
          <a:p>
            <a:pPr lvl="1"/>
            <a:r>
              <a:rPr lang="en-US" altLang="en-US" b="1" dirty="0" smtClean="0"/>
              <a:t>Point: </a:t>
            </a:r>
            <a:r>
              <a:rPr lang="en-US" altLang="en-US" dirty="0" smtClean="0"/>
              <a:t>God has overwhelming resources to punish evil</a:t>
            </a:r>
            <a:endParaRPr lang="en-US" altLang="en-US" dirty="0"/>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fade">
                                      <p:cBhvr>
                                        <p:cTn id="11" dur="1000"/>
                                        <p:tgtEl>
                                          <p:spTgt spid="6451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animEffect transition="in" filter="fade">
                                      <p:cBhvr>
                                        <p:cTn id="15" dur="1000"/>
                                        <p:tgtEl>
                                          <p:spTgt spid="64515">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Effect transition="in" filter="fade">
                                      <p:cBhvr>
                                        <p:cTn id="19" dur="1000"/>
                                        <p:tgtEl>
                                          <p:spTgt spid="64515">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4515">
                                            <p:txEl>
                                              <p:pRg st="3" end="3"/>
                                            </p:txEl>
                                          </p:spTgt>
                                        </p:tgtEl>
                                        <p:attrNameLst>
                                          <p:attrName>style.visibility</p:attrName>
                                        </p:attrNameLst>
                                      </p:cBhvr>
                                      <p:to>
                                        <p:strVal val="visible"/>
                                      </p:to>
                                    </p:set>
                                    <p:animEffect transition="in" filter="fade">
                                      <p:cBhvr>
                                        <p:cTn id="23" dur="1000"/>
                                        <p:tgtEl>
                                          <p:spTgt spid="64515">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1000"/>
                                        <p:tgtEl>
                                          <p:spTgt spid="64515">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Effect transition="in" filter="fade">
                                      <p:cBhvr>
                                        <p:cTn id="31"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en-US"/>
              <a:t>7 Trumpets</a:t>
            </a:r>
          </a:p>
        </p:txBody>
      </p:sp>
      <p:sp>
        <p:nvSpPr>
          <p:cNvPr id="11" name="Slide Number Placeholder 5"/>
          <p:cNvSpPr>
            <a:spLocks noGrp="1"/>
          </p:cNvSpPr>
          <p:nvPr>
            <p:ph type="sldNum" sz="quarter" idx="12"/>
          </p:nvPr>
        </p:nvSpPr>
        <p:spPr/>
        <p:txBody>
          <a:bodyPr/>
          <a:lstStyle/>
          <a:p>
            <a:fld id="{F8416131-9D9E-4596-82C4-1D09B2387800}" type="slidenum">
              <a:rPr lang="en-US" altLang="en-US"/>
              <a:pPr/>
              <a:t>31</a:t>
            </a:fld>
            <a:endParaRPr lang="en-US" altLang="en-US"/>
          </a:p>
        </p:txBody>
      </p:sp>
      <p:sp>
        <p:nvSpPr>
          <p:cNvPr id="65538" name="Rectangle 2"/>
          <p:cNvSpPr>
            <a:spLocks noGrp="1" noChangeArrowheads="1"/>
          </p:cNvSpPr>
          <p:nvPr>
            <p:ph type="title"/>
          </p:nvPr>
        </p:nvSpPr>
        <p:spPr/>
        <p:txBody>
          <a:bodyPr/>
          <a:lstStyle/>
          <a:p>
            <a:r>
              <a:rPr lang="en-US" altLang="en-US"/>
              <a:t>The Horses (9:17-19)</a:t>
            </a:r>
          </a:p>
        </p:txBody>
      </p:sp>
      <p:sp>
        <p:nvSpPr>
          <p:cNvPr id="65539" name="Rectangle 3"/>
          <p:cNvSpPr>
            <a:spLocks noGrp="1" noChangeArrowheads="1"/>
          </p:cNvSpPr>
          <p:nvPr>
            <p:ph type="body" idx="1"/>
          </p:nvPr>
        </p:nvSpPr>
        <p:spPr/>
        <p:txBody>
          <a:bodyPr/>
          <a:lstStyle/>
          <a:p>
            <a:r>
              <a:rPr lang="en-US" altLang="en-US" dirty="0" smtClean="0"/>
              <a:t>“in the vision” —a reminder of the symbolic nature of the book</a:t>
            </a:r>
          </a:p>
          <a:p>
            <a:r>
              <a:rPr lang="en-US" altLang="en-US" dirty="0" smtClean="0"/>
              <a:t>riders with breastplates of fiery red, hyacinth blue, and sulfur yellow</a:t>
            </a:r>
            <a:endParaRPr lang="en-US" altLang="en-US" dirty="0"/>
          </a:p>
        </p:txBody>
      </p:sp>
      <p:pic>
        <p:nvPicPr>
          <p:cNvPr id="65545" name="Picture 9" descr="j02993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01702">
            <a:off x="5281613" y="-246063"/>
            <a:ext cx="2697162" cy="165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animEffect transition="in" filter="fade">
                                      <p:cBhvr>
                                        <p:cTn id="11" dur="1000"/>
                                        <p:tgtEl>
                                          <p:spTgt spid="655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539">
                                            <p:txEl>
                                              <p:pRg st="1" end="1"/>
                                            </p:txEl>
                                          </p:spTgt>
                                        </p:tgtEl>
                                        <p:attrNameLst>
                                          <p:attrName>style.visibility</p:attrName>
                                        </p:attrNameLst>
                                      </p:cBhvr>
                                      <p:to>
                                        <p:strVal val="visible"/>
                                      </p:to>
                                    </p:set>
                                    <p:animEffect transition="in" filter="fade">
                                      <p:cBhvr>
                                        <p:cTn id="16" dur="10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ltLang="en-US">
                <a:solidFill>
                  <a:srgbClr val="000000"/>
                </a:solidFill>
              </a:rPr>
              <a:t>7 Trumpets</a:t>
            </a:r>
          </a:p>
        </p:txBody>
      </p:sp>
      <p:sp>
        <p:nvSpPr>
          <p:cNvPr id="11" name="Slide Number Placeholder 5"/>
          <p:cNvSpPr>
            <a:spLocks noGrp="1"/>
          </p:cNvSpPr>
          <p:nvPr>
            <p:ph type="sldNum" sz="quarter" idx="12"/>
          </p:nvPr>
        </p:nvSpPr>
        <p:spPr/>
        <p:txBody>
          <a:bodyPr/>
          <a:lstStyle/>
          <a:p>
            <a:fld id="{F8416131-9D9E-4596-82C4-1D09B2387800}" type="slidenum">
              <a:rPr lang="en-US" altLang="en-US">
                <a:solidFill>
                  <a:srgbClr val="000000"/>
                </a:solidFill>
              </a:rPr>
              <a:pPr/>
              <a:t>32</a:t>
            </a:fld>
            <a:endParaRPr lang="en-US" altLang="en-US">
              <a:solidFill>
                <a:srgbClr val="000000"/>
              </a:solidFill>
            </a:endParaRPr>
          </a:p>
        </p:txBody>
      </p:sp>
      <p:sp>
        <p:nvSpPr>
          <p:cNvPr id="65538" name="Rectangle 2"/>
          <p:cNvSpPr>
            <a:spLocks noGrp="1" noChangeArrowheads="1"/>
          </p:cNvSpPr>
          <p:nvPr>
            <p:ph type="title"/>
          </p:nvPr>
        </p:nvSpPr>
        <p:spPr/>
        <p:txBody>
          <a:bodyPr/>
          <a:lstStyle/>
          <a:p>
            <a:r>
              <a:rPr lang="en-US" altLang="en-US"/>
              <a:t>The Horses (9:17-19)</a:t>
            </a:r>
          </a:p>
        </p:txBody>
      </p:sp>
      <p:sp>
        <p:nvSpPr>
          <p:cNvPr id="65539" name="Rectangle 3"/>
          <p:cNvSpPr>
            <a:spLocks noGrp="1" noChangeArrowheads="1"/>
          </p:cNvSpPr>
          <p:nvPr>
            <p:ph type="body" idx="1"/>
          </p:nvPr>
        </p:nvSpPr>
        <p:spPr/>
        <p:txBody>
          <a:bodyPr/>
          <a:lstStyle/>
          <a:p>
            <a:r>
              <a:rPr lang="en-US" altLang="en-US" dirty="0" smtClean="0"/>
              <a:t>heads </a:t>
            </a:r>
            <a:r>
              <a:rPr lang="en-US" altLang="en-US" dirty="0"/>
              <a:t>like </a:t>
            </a:r>
            <a:r>
              <a:rPr lang="en-US" altLang="en-US" dirty="0" smtClean="0"/>
              <a:t>lions—power and strength</a:t>
            </a:r>
            <a:endParaRPr lang="en-US" altLang="en-US" dirty="0"/>
          </a:p>
          <a:p>
            <a:r>
              <a:rPr lang="en-US" altLang="en-US" dirty="0"/>
              <a:t>from </a:t>
            </a:r>
            <a:r>
              <a:rPr lang="en-US" altLang="en-US" dirty="0" smtClean="0"/>
              <a:t>mouth similar colors</a:t>
            </a:r>
            <a:endParaRPr lang="en-US" altLang="en-US" dirty="0"/>
          </a:p>
          <a:p>
            <a:pPr lvl="1"/>
            <a:r>
              <a:rPr lang="en-US" altLang="en-US" dirty="0"/>
              <a:t>fire</a:t>
            </a:r>
          </a:p>
          <a:p>
            <a:pPr lvl="1"/>
            <a:r>
              <a:rPr lang="en-US" altLang="en-US" dirty="0"/>
              <a:t>smoke</a:t>
            </a:r>
          </a:p>
          <a:p>
            <a:pPr lvl="1"/>
            <a:r>
              <a:rPr lang="en-US" altLang="en-US" dirty="0"/>
              <a:t>brimstone</a:t>
            </a:r>
          </a:p>
        </p:txBody>
      </p:sp>
      <p:sp>
        <p:nvSpPr>
          <p:cNvPr id="65540" name="AutoShape 4"/>
          <p:cNvSpPr>
            <a:spLocks/>
          </p:cNvSpPr>
          <p:nvPr/>
        </p:nvSpPr>
        <p:spPr bwMode="auto">
          <a:xfrm>
            <a:off x="3200400" y="2922587"/>
            <a:ext cx="762000" cy="1219200"/>
          </a:xfrm>
          <a:prstGeom prst="rightBrace">
            <a:avLst>
              <a:gd name="adj1" fmla="val 32289"/>
              <a:gd name="adj2" fmla="val 50000"/>
            </a:avLst>
          </a:prstGeom>
          <a:noFill/>
          <a:ln w="25400">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5541" name="Text Box 5"/>
          <p:cNvSpPr txBox="1">
            <a:spLocks noChangeArrowheads="1"/>
          </p:cNvSpPr>
          <p:nvPr/>
        </p:nvSpPr>
        <p:spPr bwMode="auto">
          <a:xfrm>
            <a:off x="4191000" y="2819400"/>
            <a:ext cx="4130675" cy="2062103"/>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smtClean="0">
                <a:solidFill>
                  <a:srgbClr val="000000"/>
                </a:solidFill>
              </a:rPr>
              <a:t>THREE ELEMENTS of DESTRUCTION</a:t>
            </a:r>
          </a:p>
          <a:p>
            <a:pPr algn="ctr"/>
            <a:r>
              <a:rPr lang="en-US" altLang="en-US" sz="2400" dirty="0" smtClean="0">
                <a:solidFill>
                  <a:srgbClr val="000000"/>
                </a:solidFill>
              </a:rPr>
              <a:t>(Gen. 19:24; Ps. 11:6; Is. 34:9, 10)</a:t>
            </a:r>
          </a:p>
          <a:p>
            <a:pPr algn="ctr"/>
            <a:r>
              <a:rPr lang="en-US" altLang="en-US" sz="2400" dirty="0" smtClean="0">
                <a:solidFill>
                  <a:srgbClr val="C00000"/>
                </a:solidFill>
              </a:rPr>
              <a:t>Three = divine justice</a:t>
            </a:r>
            <a:endParaRPr lang="en-US" altLang="en-US" sz="2400" dirty="0">
              <a:solidFill>
                <a:srgbClr val="C00000"/>
              </a:solidFill>
            </a:endParaRPr>
          </a:p>
        </p:txBody>
      </p:sp>
      <p:grpSp>
        <p:nvGrpSpPr>
          <p:cNvPr id="65544" name="Group 8"/>
          <p:cNvGrpSpPr>
            <a:grpSpLocks/>
          </p:cNvGrpSpPr>
          <p:nvPr/>
        </p:nvGrpSpPr>
        <p:grpSpPr bwMode="auto">
          <a:xfrm>
            <a:off x="1431925" y="4495800"/>
            <a:ext cx="6103938" cy="1079500"/>
            <a:chOff x="902" y="3120"/>
            <a:chExt cx="3845" cy="680"/>
          </a:xfrm>
        </p:grpSpPr>
        <p:sp>
          <p:nvSpPr>
            <p:cNvPr id="65542" name="Text Box 6"/>
            <p:cNvSpPr txBox="1">
              <a:spLocks noChangeArrowheads="1"/>
            </p:cNvSpPr>
            <p:nvPr/>
          </p:nvSpPr>
          <p:spPr bwMode="auto">
            <a:xfrm>
              <a:off x="902" y="3449"/>
              <a:ext cx="3845" cy="35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000000"/>
                  </a:solidFill>
                </a:rPr>
                <a:t>THESE KILLED 1/3</a:t>
              </a:r>
              <a:r>
                <a:rPr lang="en-US" altLang="en-US" sz="2800" b="1" baseline="30000" dirty="0">
                  <a:solidFill>
                    <a:srgbClr val="000000"/>
                  </a:solidFill>
                </a:rPr>
                <a:t>RD</a:t>
              </a:r>
              <a:r>
                <a:rPr lang="en-US" altLang="en-US" sz="2800" b="1" dirty="0">
                  <a:solidFill>
                    <a:srgbClr val="000000"/>
                  </a:solidFill>
                </a:rPr>
                <a:t> OF MANKIND</a:t>
              </a:r>
            </a:p>
          </p:txBody>
        </p:sp>
        <p:sp>
          <p:nvSpPr>
            <p:cNvPr id="65543" name="Freeform 7"/>
            <p:cNvSpPr>
              <a:spLocks/>
            </p:cNvSpPr>
            <p:nvPr/>
          </p:nvSpPr>
          <p:spPr bwMode="auto">
            <a:xfrm>
              <a:off x="1248" y="3120"/>
              <a:ext cx="1632" cy="336"/>
            </a:xfrm>
            <a:custGeom>
              <a:avLst/>
              <a:gdLst>
                <a:gd name="T0" fmla="*/ 1632 w 1632"/>
                <a:gd name="T1" fmla="*/ 336 h 336"/>
                <a:gd name="T2" fmla="*/ 384 w 1632"/>
                <a:gd name="T3" fmla="*/ 240 h 336"/>
                <a:gd name="T4" fmla="*/ 0 w 1632"/>
                <a:gd name="T5" fmla="*/ 0 h 336"/>
              </a:gdLst>
              <a:ahLst/>
              <a:cxnLst>
                <a:cxn ang="0">
                  <a:pos x="T0" y="T1"/>
                </a:cxn>
                <a:cxn ang="0">
                  <a:pos x="T2" y="T3"/>
                </a:cxn>
                <a:cxn ang="0">
                  <a:pos x="T4" y="T5"/>
                </a:cxn>
              </a:cxnLst>
              <a:rect l="0" t="0" r="r" b="b"/>
              <a:pathLst>
                <a:path w="1632" h="336">
                  <a:moveTo>
                    <a:pt x="1632" y="336"/>
                  </a:moveTo>
                  <a:cubicBezTo>
                    <a:pt x="1144" y="316"/>
                    <a:pt x="656" y="296"/>
                    <a:pt x="384" y="240"/>
                  </a:cubicBezTo>
                  <a:cubicBezTo>
                    <a:pt x="112" y="184"/>
                    <a:pt x="64" y="40"/>
                    <a:pt x="0" y="0"/>
                  </a:cubicBezTo>
                </a:path>
              </a:pathLst>
            </a:custGeom>
            <a:noFill/>
            <a:ln w="25400" cap="flat" cmpd="sng">
              <a:solidFill>
                <a:srgbClr val="FF0000"/>
              </a:solidFill>
              <a:prstDash val="solid"/>
              <a:round/>
              <a:headEnd/>
              <a:tailEnd type="stealth"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pic>
        <p:nvPicPr>
          <p:cNvPr id="65545" name="Picture 9" descr="j029935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1702">
            <a:off x="5281613" y="-246063"/>
            <a:ext cx="2697162" cy="16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53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par>
                          <p:cTn id="8" fill="hold" nodeType="with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animEffect transition="in" filter="fade">
                                      <p:cBhvr>
                                        <p:cTn id="11" dur="1000"/>
                                        <p:tgtEl>
                                          <p:spTgt spid="655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539">
                                            <p:txEl>
                                              <p:pRg st="1" end="1"/>
                                            </p:txEl>
                                          </p:spTgt>
                                        </p:tgtEl>
                                        <p:attrNameLst>
                                          <p:attrName>style.visibility</p:attrName>
                                        </p:attrNameLst>
                                      </p:cBhvr>
                                      <p:to>
                                        <p:strVal val="visible"/>
                                      </p:to>
                                    </p:set>
                                    <p:animEffect transition="in" filter="fade">
                                      <p:cBhvr>
                                        <p:cTn id="16" dur="1000"/>
                                        <p:tgtEl>
                                          <p:spTgt spid="655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1000"/>
                                        <p:tgtEl>
                                          <p:spTgt spid="6553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539">
                                            <p:txEl>
                                              <p:pRg st="3" end="3"/>
                                            </p:txEl>
                                          </p:spTgt>
                                        </p:tgtEl>
                                        <p:attrNameLst>
                                          <p:attrName>style.visibility</p:attrName>
                                        </p:attrNameLst>
                                      </p:cBhvr>
                                      <p:to>
                                        <p:strVal val="visible"/>
                                      </p:to>
                                    </p:set>
                                    <p:animEffect transition="in" filter="fade">
                                      <p:cBhvr>
                                        <p:cTn id="26" dur="1000"/>
                                        <p:tgtEl>
                                          <p:spTgt spid="6553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Effect transition="in" filter="fade">
                                      <p:cBhvr>
                                        <p:cTn id="31" dur="1000"/>
                                        <p:tgtEl>
                                          <p:spTgt spid="65539">
                                            <p:txEl>
                                              <p:pRg st="4" end="4"/>
                                            </p:txEl>
                                          </p:spTgt>
                                        </p:tgtEl>
                                      </p:cBhvr>
                                    </p:animEffect>
                                  </p:childTnLst>
                                </p:cTn>
                              </p:par>
                            </p:childTnLst>
                          </p:cTn>
                        </p:par>
                        <p:par>
                          <p:cTn id="32" fill="hold" nodeType="afterGroup">
                            <p:stCondLst>
                              <p:cond delay="1000"/>
                            </p:stCondLst>
                            <p:childTnLst>
                              <p:par>
                                <p:cTn id="33" presetID="53" presetClass="entr" presetSubtype="0" fill="hold" grpId="0" nodeType="afterEffect">
                                  <p:stCondLst>
                                    <p:cond delay="0"/>
                                  </p:stCondLst>
                                  <p:childTnLst>
                                    <p:set>
                                      <p:cBhvr>
                                        <p:cTn id="34" dur="1" fill="hold">
                                          <p:stCondLst>
                                            <p:cond delay="0"/>
                                          </p:stCondLst>
                                        </p:cTn>
                                        <p:tgtEl>
                                          <p:spTgt spid="65540"/>
                                        </p:tgtEl>
                                        <p:attrNameLst>
                                          <p:attrName>style.visibility</p:attrName>
                                        </p:attrNameLst>
                                      </p:cBhvr>
                                      <p:to>
                                        <p:strVal val="visible"/>
                                      </p:to>
                                    </p:set>
                                    <p:anim calcmode="lin" valueType="num">
                                      <p:cBhvr>
                                        <p:cTn id="35" dur="500" fill="hold"/>
                                        <p:tgtEl>
                                          <p:spTgt spid="65540"/>
                                        </p:tgtEl>
                                        <p:attrNameLst>
                                          <p:attrName>ppt_w</p:attrName>
                                        </p:attrNameLst>
                                      </p:cBhvr>
                                      <p:tavLst>
                                        <p:tav tm="0">
                                          <p:val>
                                            <p:fltVal val="0"/>
                                          </p:val>
                                        </p:tav>
                                        <p:tav tm="100000">
                                          <p:val>
                                            <p:strVal val="#ppt_w"/>
                                          </p:val>
                                        </p:tav>
                                      </p:tavLst>
                                    </p:anim>
                                    <p:anim calcmode="lin" valueType="num">
                                      <p:cBhvr>
                                        <p:cTn id="36" dur="500" fill="hold"/>
                                        <p:tgtEl>
                                          <p:spTgt spid="65540"/>
                                        </p:tgtEl>
                                        <p:attrNameLst>
                                          <p:attrName>ppt_h</p:attrName>
                                        </p:attrNameLst>
                                      </p:cBhvr>
                                      <p:tavLst>
                                        <p:tav tm="0">
                                          <p:val>
                                            <p:fltVal val="0"/>
                                          </p:val>
                                        </p:tav>
                                        <p:tav tm="100000">
                                          <p:val>
                                            <p:strVal val="#ppt_h"/>
                                          </p:val>
                                        </p:tav>
                                      </p:tavLst>
                                    </p:anim>
                                    <p:animEffect transition="in" filter="fade">
                                      <p:cBhvr>
                                        <p:cTn id="37" dur="500"/>
                                        <p:tgtEl>
                                          <p:spTgt spid="6554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5541"/>
                                        </p:tgtEl>
                                        <p:attrNameLst>
                                          <p:attrName>style.visibility</p:attrName>
                                        </p:attrNameLst>
                                      </p:cBhvr>
                                      <p:to>
                                        <p:strVal val="visible"/>
                                      </p:to>
                                    </p:set>
                                    <p:animEffect transition="in" filter="randombar(horizontal)">
                                      <p:cBhvr>
                                        <p:cTn id="40" dur="500"/>
                                        <p:tgtEl>
                                          <p:spTgt spid="65541"/>
                                        </p:tgtEl>
                                      </p:cBhvr>
                                    </p:animEffect>
                                  </p:childTnLst>
                                </p:cTn>
                              </p:par>
                            </p:childTnLst>
                          </p:cTn>
                        </p:par>
                        <p:par>
                          <p:cTn id="41" fill="hold">
                            <p:stCondLst>
                              <p:cond delay="1500"/>
                            </p:stCondLst>
                            <p:childTnLst>
                              <p:par>
                                <p:cTn id="42" presetID="39" presetClass="entr" presetSubtype="0" accel="100000" fill="hold" nodeType="afterEffect">
                                  <p:stCondLst>
                                    <p:cond delay="0"/>
                                  </p:stCondLst>
                                  <p:childTnLst>
                                    <p:set>
                                      <p:cBhvr>
                                        <p:cTn id="43" dur="1" fill="hold">
                                          <p:stCondLst>
                                            <p:cond delay="0"/>
                                          </p:stCondLst>
                                        </p:cTn>
                                        <p:tgtEl>
                                          <p:spTgt spid="65544"/>
                                        </p:tgtEl>
                                        <p:attrNameLst>
                                          <p:attrName>style.visibility</p:attrName>
                                        </p:attrNameLst>
                                      </p:cBhvr>
                                      <p:to>
                                        <p:strVal val="visible"/>
                                      </p:to>
                                    </p:set>
                                    <p:anim calcmode="lin" valueType="num">
                                      <p:cBhvr>
                                        <p:cTn id="44" dur="3000" fill="hold"/>
                                        <p:tgtEl>
                                          <p:spTgt spid="65544"/>
                                        </p:tgtEl>
                                        <p:attrNameLst>
                                          <p:attrName>ppt_h</p:attrName>
                                        </p:attrNameLst>
                                      </p:cBhvr>
                                      <p:tavLst>
                                        <p:tav tm="0">
                                          <p:val>
                                            <p:strVal val="#ppt_h/20"/>
                                          </p:val>
                                        </p:tav>
                                        <p:tav tm="50000">
                                          <p:val>
                                            <p:strVal val="#ppt_h/20"/>
                                          </p:val>
                                        </p:tav>
                                        <p:tav tm="100000">
                                          <p:val>
                                            <p:strVal val="#ppt_h"/>
                                          </p:val>
                                        </p:tav>
                                      </p:tavLst>
                                    </p:anim>
                                    <p:anim calcmode="lin" valueType="num">
                                      <p:cBhvr>
                                        <p:cTn id="45" dur="3000" fill="hold"/>
                                        <p:tgtEl>
                                          <p:spTgt spid="65544"/>
                                        </p:tgtEl>
                                        <p:attrNameLst>
                                          <p:attrName>ppt_w</p:attrName>
                                        </p:attrNameLst>
                                      </p:cBhvr>
                                      <p:tavLst>
                                        <p:tav tm="0">
                                          <p:val>
                                            <p:strVal val="#ppt_w+.3"/>
                                          </p:val>
                                        </p:tav>
                                        <p:tav tm="50000">
                                          <p:val>
                                            <p:strVal val="#ppt_w+.3"/>
                                          </p:val>
                                        </p:tav>
                                        <p:tav tm="100000">
                                          <p:val>
                                            <p:strVal val="#ppt_w"/>
                                          </p:val>
                                        </p:tav>
                                      </p:tavLst>
                                    </p:anim>
                                    <p:anim calcmode="lin" valueType="num">
                                      <p:cBhvr>
                                        <p:cTn id="46" dur="3000" fill="hold"/>
                                        <p:tgtEl>
                                          <p:spTgt spid="65544"/>
                                        </p:tgtEl>
                                        <p:attrNameLst>
                                          <p:attrName>ppt_x</p:attrName>
                                        </p:attrNameLst>
                                      </p:cBhvr>
                                      <p:tavLst>
                                        <p:tav tm="0">
                                          <p:val>
                                            <p:strVal val="#ppt_x-.3"/>
                                          </p:val>
                                        </p:tav>
                                        <p:tav tm="50000">
                                          <p:val>
                                            <p:strVal val="#ppt_x"/>
                                          </p:val>
                                        </p:tav>
                                        <p:tav tm="100000">
                                          <p:val>
                                            <p:strVal val="#ppt_x"/>
                                          </p:val>
                                        </p:tav>
                                      </p:tavLst>
                                    </p:anim>
                                    <p:anim calcmode="lin" valueType="num">
                                      <p:cBhvr>
                                        <p:cTn id="47" dur="3000" fill="hold"/>
                                        <p:tgtEl>
                                          <p:spTgt spid="65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P spid="65540" grpId="0" animBg="1"/>
      <p:bldP spid="655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1BCAF85-3304-4F69-8F60-788D07378E4B}" type="slidenum">
              <a:rPr lang="en-US" altLang="en-US"/>
              <a:pPr/>
              <a:t>33</a:t>
            </a:fld>
            <a:endParaRPr lang="en-US" altLang="en-US"/>
          </a:p>
        </p:txBody>
      </p:sp>
      <p:sp>
        <p:nvSpPr>
          <p:cNvPr id="66563" name="Rectangle 3"/>
          <p:cNvSpPr>
            <a:spLocks noGrp="1" noChangeArrowheads="1"/>
          </p:cNvSpPr>
          <p:nvPr>
            <p:ph type="body" idx="1"/>
          </p:nvPr>
        </p:nvSpPr>
        <p:spPr>
          <a:xfrm>
            <a:off x="457200" y="1600200"/>
            <a:ext cx="8077200" cy="4800600"/>
          </a:xfrm>
        </p:spPr>
        <p:txBody>
          <a:bodyPr>
            <a:normAutofit/>
          </a:bodyPr>
          <a:lstStyle/>
          <a:p>
            <a:pPr>
              <a:lnSpc>
                <a:spcPct val="90000"/>
              </a:lnSpc>
            </a:pPr>
            <a:r>
              <a:rPr lang="en-US" altLang="en-US" sz="4000" dirty="0"/>
              <a:t>power of the horses</a:t>
            </a:r>
          </a:p>
          <a:p>
            <a:pPr lvl="1">
              <a:lnSpc>
                <a:spcPct val="90000"/>
              </a:lnSpc>
            </a:pPr>
            <a:r>
              <a:rPr lang="en-US" altLang="en-US" sz="3600" dirty="0"/>
              <a:t>in </a:t>
            </a:r>
            <a:r>
              <a:rPr lang="en-US" altLang="en-US" sz="3600" dirty="0" smtClean="0"/>
              <a:t>their mouth (lions)</a:t>
            </a:r>
          </a:p>
          <a:p>
            <a:pPr lvl="2">
              <a:lnSpc>
                <a:spcPct val="90000"/>
              </a:lnSpc>
            </a:pPr>
            <a:r>
              <a:rPr lang="en-US" altLang="en-US" sz="2800" dirty="0" smtClean="0"/>
              <a:t>To injure what is in front of them</a:t>
            </a:r>
          </a:p>
          <a:p>
            <a:pPr lvl="2">
              <a:lnSpc>
                <a:spcPct val="90000"/>
              </a:lnSpc>
            </a:pPr>
            <a:r>
              <a:rPr lang="en-US" altLang="en-US" sz="2800" dirty="0" smtClean="0"/>
              <a:t>Face down what opposes them like a lion</a:t>
            </a:r>
            <a:endParaRPr lang="en-US" altLang="en-US" sz="2800" dirty="0"/>
          </a:p>
          <a:p>
            <a:pPr lvl="1">
              <a:lnSpc>
                <a:spcPct val="90000"/>
              </a:lnSpc>
            </a:pPr>
            <a:r>
              <a:rPr lang="en-US" altLang="en-US" sz="3600" dirty="0"/>
              <a:t>in </a:t>
            </a:r>
            <a:r>
              <a:rPr lang="en-US" altLang="en-US" sz="3600" dirty="0" smtClean="0"/>
              <a:t>their tails (serpents)</a:t>
            </a:r>
          </a:p>
          <a:p>
            <a:pPr lvl="2">
              <a:lnSpc>
                <a:spcPct val="90000"/>
              </a:lnSpc>
            </a:pPr>
            <a:r>
              <a:rPr lang="en-US" altLang="en-US" sz="2800" dirty="0" smtClean="0"/>
              <a:t>To injure what is behind them</a:t>
            </a:r>
          </a:p>
          <a:p>
            <a:pPr lvl="2">
              <a:lnSpc>
                <a:spcPct val="90000"/>
              </a:lnSpc>
            </a:pPr>
            <a:r>
              <a:rPr lang="en-US" altLang="en-US" sz="2800" dirty="0" smtClean="0"/>
              <a:t>Reminiscent of the tails of the locusts (9:10)</a:t>
            </a:r>
          </a:p>
        </p:txBody>
      </p:sp>
      <p:sp>
        <p:nvSpPr>
          <p:cNvPr id="66564" name="Rectangle 4"/>
          <p:cNvSpPr>
            <a:spLocks noGrp="1" noChangeArrowheads="1"/>
          </p:cNvSpPr>
          <p:nvPr>
            <p:ph type="title"/>
          </p:nvPr>
        </p:nvSpPr>
        <p:spPr>
          <a:noFill/>
          <a:ln/>
        </p:spPr>
        <p:txBody>
          <a:bodyPr/>
          <a:lstStyle/>
          <a:p>
            <a:r>
              <a:rPr lang="en-US" altLang="en-US"/>
              <a:t>The Horses (9:17-19)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1BCAF85-3304-4F69-8F60-788D07378E4B}" type="slidenum">
              <a:rPr lang="en-US" altLang="en-US"/>
              <a:pPr/>
              <a:t>34</a:t>
            </a:fld>
            <a:endParaRPr lang="en-US" altLang="en-US"/>
          </a:p>
        </p:txBody>
      </p:sp>
      <p:sp>
        <p:nvSpPr>
          <p:cNvPr id="66563" name="Rectangle 3"/>
          <p:cNvSpPr>
            <a:spLocks noGrp="1" noChangeArrowheads="1"/>
          </p:cNvSpPr>
          <p:nvPr>
            <p:ph type="body" idx="1"/>
          </p:nvPr>
        </p:nvSpPr>
        <p:spPr>
          <a:xfrm>
            <a:off x="457200" y="1600200"/>
            <a:ext cx="8077200" cy="4800600"/>
          </a:xfrm>
        </p:spPr>
        <p:txBody>
          <a:bodyPr>
            <a:normAutofit/>
          </a:bodyPr>
          <a:lstStyle/>
          <a:p>
            <a:pPr>
              <a:lnSpc>
                <a:spcPct val="90000"/>
              </a:lnSpc>
            </a:pPr>
            <a:r>
              <a:rPr lang="en-US" altLang="en-US" sz="3600" dirty="0" smtClean="0"/>
              <a:t>Symbolic of warfare (as the horsemen of the seals 1-4)</a:t>
            </a:r>
          </a:p>
          <a:p>
            <a:pPr lvl="1">
              <a:lnSpc>
                <a:spcPct val="90000"/>
              </a:lnSpc>
            </a:pPr>
            <a:r>
              <a:rPr lang="en-US" altLang="en-US" sz="3200" dirty="0" smtClean="0"/>
              <a:t>A society collapsing on itself from within and without</a:t>
            </a:r>
          </a:p>
          <a:p>
            <a:pPr>
              <a:lnSpc>
                <a:spcPct val="90000"/>
              </a:lnSpc>
            </a:pPr>
            <a:r>
              <a:rPr lang="en-US" altLang="en-US" sz="3600" dirty="0" smtClean="0"/>
              <a:t>Not literal creatures but symbols</a:t>
            </a:r>
          </a:p>
          <a:p>
            <a:pPr>
              <a:lnSpc>
                <a:spcPct val="90000"/>
              </a:lnSpc>
            </a:pPr>
            <a:r>
              <a:rPr lang="en-US" altLang="en-US" sz="3600" dirty="0" smtClean="0"/>
              <a:t>Not addressing modern warfare: flamethrowers, tanks, and missiles</a:t>
            </a:r>
          </a:p>
          <a:p>
            <a:pPr lvl="1">
              <a:lnSpc>
                <a:spcPct val="90000"/>
              </a:lnSpc>
            </a:pPr>
            <a:endParaRPr lang="en-US" altLang="en-US" sz="3200" dirty="0"/>
          </a:p>
        </p:txBody>
      </p:sp>
      <p:sp>
        <p:nvSpPr>
          <p:cNvPr id="66564" name="Rectangle 4"/>
          <p:cNvSpPr>
            <a:spLocks noGrp="1" noChangeArrowheads="1"/>
          </p:cNvSpPr>
          <p:nvPr>
            <p:ph type="title"/>
          </p:nvPr>
        </p:nvSpPr>
        <p:spPr>
          <a:noFill/>
          <a:ln/>
        </p:spPr>
        <p:txBody>
          <a:bodyPr/>
          <a:lstStyle/>
          <a:p>
            <a:r>
              <a:rPr lang="en-US" altLang="en-US"/>
              <a:t>The Horses (9:17-19)</a:t>
            </a:r>
          </a:p>
        </p:txBody>
      </p:sp>
    </p:spTree>
    <p:extLst>
      <p:ext uri="{BB962C8B-B14F-4D97-AF65-F5344CB8AC3E}">
        <p14:creationId xmlns:p14="http://schemas.microsoft.com/office/powerpoint/2010/main" val="3107902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Harkrider</a:t>
            </a:r>
            <a:endParaRPr lang="en-US" dirty="0"/>
          </a:p>
        </p:txBody>
      </p:sp>
      <p:sp>
        <p:nvSpPr>
          <p:cNvPr id="3" name="Content Placeholder 2"/>
          <p:cNvSpPr>
            <a:spLocks noGrp="1"/>
          </p:cNvSpPr>
          <p:nvPr>
            <p:ph idx="1"/>
          </p:nvPr>
        </p:nvSpPr>
        <p:spPr>
          <a:xfrm>
            <a:off x="609600" y="1600200"/>
            <a:ext cx="7924800" cy="4648200"/>
          </a:xfrm>
        </p:spPr>
        <p:txBody>
          <a:bodyPr>
            <a:normAutofit fontScale="92500" lnSpcReduction="10000"/>
          </a:bodyPr>
          <a:lstStyle/>
          <a:p>
            <a:pPr marL="0" indent="0">
              <a:buNone/>
            </a:pPr>
            <a:r>
              <a:rPr lang="en-US" dirty="0" smtClean="0"/>
              <a:t>“It must be understood that this is symbolical language and that all these details are given to dramatize the pageantry. …The invasions from insects and armies, coming like organized military forces, spread hurt and death everywhere. They represent the heavy toll that violence exacts upon society. Whether internal or external, this collapse finds its main cause in man’s rejection of God’s value system. Men bring this killing curse upon themselves.”</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35</a:t>
            </a:fld>
            <a:endParaRPr lang="en-US" altLang="en-US"/>
          </a:p>
        </p:txBody>
      </p:sp>
      <p:sp>
        <p:nvSpPr>
          <p:cNvPr id="6" name="TextBox 5"/>
          <p:cNvSpPr txBox="1"/>
          <p:nvPr/>
        </p:nvSpPr>
        <p:spPr>
          <a:xfrm>
            <a:off x="5410200" y="5791200"/>
            <a:ext cx="2817759" cy="369332"/>
          </a:xfrm>
          <a:prstGeom prst="rect">
            <a:avLst/>
          </a:prstGeom>
          <a:noFill/>
        </p:spPr>
        <p:txBody>
          <a:bodyPr wrap="none" rtlCol="0">
            <a:spAutoFit/>
          </a:bodyPr>
          <a:lstStyle/>
          <a:p>
            <a:r>
              <a:rPr lang="en-US" i="1" dirty="0" smtClean="0"/>
              <a:t>Truth Commentary</a:t>
            </a:r>
            <a:r>
              <a:rPr lang="en-US" dirty="0" smtClean="0"/>
              <a:t>, p. 111</a:t>
            </a:r>
            <a:endParaRPr lang="en-US" dirty="0"/>
          </a:p>
        </p:txBody>
      </p:sp>
    </p:spTree>
    <p:extLst>
      <p:ext uri="{BB962C8B-B14F-4D97-AF65-F5344CB8AC3E}">
        <p14:creationId xmlns:p14="http://schemas.microsoft.com/office/powerpoint/2010/main" val="748559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DA264984-BBD2-4362-9892-2907D6EC43CE}" type="slidenum">
              <a:rPr lang="en-US" altLang="en-US"/>
              <a:pPr/>
              <a:t>36</a:t>
            </a:fld>
            <a:endParaRPr lang="en-US" altLang="en-US"/>
          </a:p>
        </p:txBody>
      </p:sp>
      <p:sp>
        <p:nvSpPr>
          <p:cNvPr id="67586" name="Rectangle 2"/>
          <p:cNvSpPr>
            <a:spLocks noGrp="1" noChangeArrowheads="1"/>
          </p:cNvSpPr>
          <p:nvPr>
            <p:ph type="title"/>
          </p:nvPr>
        </p:nvSpPr>
        <p:spPr/>
        <p:txBody>
          <a:bodyPr/>
          <a:lstStyle/>
          <a:p>
            <a:r>
              <a:rPr lang="en-US" altLang="en-US"/>
              <a:t>The Point:</a:t>
            </a:r>
          </a:p>
        </p:txBody>
      </p:sp>
      <p:sp>
        <p:nvSpPr>
          <p:cNvPr id="67587" name="Rectangle 3"/>
          <p:cNvSpPr>
            <a:spLocks noGrp="1" noChangeArrowheads="1"/>
          </p:cNvSpPr>
          <p:nvPr>
            <p:ph type="body" idx="1"/>
          </p:nvPr>
        </p:nvSpPr>
        <p:spPr/>
        <p:txBody>
          <a:bodyPr/>
          <a:lstStyle/>
          <a:p>
            <a:r>
              <a:rPr lang="en-US" altLang="en-US" dirty="0"/>
              <a:t>the collapse of an empire from internal and external forces</a:t>
            </a:r>
          </a:p>
          <a:p>
            <a:pPr lvl="1"/>
            <a:r>
              <a:rPr lang="en-US" altLang="en-US" dirty="0"/>
              <a:t>when people reject values outlined in the Christian religion, they are left for sorcery, murder, sexual immorality and thefts</a:t>
            </a:r>
          </a:p>
          <a:p>
            <a:pPr lvl="1"/>
            <a:r>
              <a:rPr lang="en-US" altLang="en-US" dirty="0"/>
              <a:t>as the foundations that respect life, fellow man and authority erode, so crumbles the </a:t>
            </a:r>
            <a:r>
              <a:rPr lang="en-US" altLang="en-US" dirty="0" smtClean="0"/>
              <a:t>family, society, and the empire</a:t>
            </a:r>
            <a:endParaRPr lang="en-US" altLang="en-US" dirty="0"/>
          </a:p>
          <a:p>
            <a:pPr lvl="2"/>
            <a:r>
              <a:rPr lang="en-US" altLang="en-US" dirty="0"/>
              <a:t>Romans 1:18-32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FCB65AC7-5F21-4F0E-97D4-A0F16F47407B}" type="slidenum">
              <a:rPr lang="en-US" altLang="en-US"/>
              <a:pPr/>
              <a:t>37</a:t>
            </a:fld>
            <a:endParaRPr lang="en-US" altLang="en-US"/>
          </a:p>
        </p:txBody>
      </p:sp>
      <p:sp>
        <p:nvSpPr>
          <p:cNvPr id="68610" name="Rectangle 2"/>
          <p:cNvSpPr>
            <a:spLocks noGrp="1" noChangeArrowheads="1"/>
          </p:cNvSpPr>
          <p:nvPr>
            <p:ph type="title"/>
          </p:nvPr>
        </p:nvSpPr>
        <p:spPr/>
        <p:txBody>
          <a:bodyPr/>
          <a:lstStyle/>
          <a:p>
            <a:r>
              <a:rPr lang="en-US" altLang="en-US" sz="3800"/>
              <a:t>The Reason For Woes In Revelation</a:t>
            </a:r>
          </a:p>
        </p:txBody>
      </p:sp>
      <p:sp>
        <p:nvSpPr>
          <p:cNvPr id="68611" name="Rectangle 3"/>
          <p:cNvSpPr>
            <a:spLocks noGrp="1" noChangeArrowheads="1"/>
          </p:cNvSpPr>
          <p:nvPr>
            <p:ph type="body" idx="1"/>
          </p:nvPr>
        </p:nvSpPr>
        <p:spPr/>
        <p:txBody>
          <a:bodyPr/>
          <a:lstStyle/>
          <a:p>
            <a:r>
              <a:rPr lang="en-US" altLang="en-US" dirty="0">
                <a:latin typeface="Arial Black" panose="020B0A04020102020204" pitchFamily="34" charset="0"/>
              </a:rPr>
              <a:t>REPENTANCE</a:t>
            </a:r>
            <a:r>
              <a:rPr lang="en-US" altLang="en-US" dirty="0"/>
              <a:t> (9:20, 21)</a:t>
            </a:r>
          </a:p>
          <a:p>
            <a:pPr lvl="1"/>
            <a:r>
              <a:rPr lang="en-US" altLang="en-US" dirty="0"/>
              <a:t>God is </a:t>
            </a:r>
            <a:r>
              <a:rPr lang="en-US" altLang="en-US" dirty="0" smtClean="0"/>
              <a:t>longsuffering but man often fails to learn from suffering (2 Pet. 3:9)</a:t>
            </a:r>
            <a:endParaRPr lang="en-US" altLang="en-US" dirty="0"/>
          </a:p>
          <a:p>
            <a:pPr lvl="1"/>
            <a:r>
              <a:rPr lang="en-US" altLang="en-US" dirty="0" smtClean="0"/>
              <a:t>these </a:t>
            </a:r>
            <a:r>
              <a:rPr lang="en-US" altLang="en-US" dirty="0"/>
              <a:t>verses fall into some of the saddest words of the Bible</a:t>
            </a:r>
          </a:p>
          <a:p>
            <a:pPr lvl="1"/>
            <a:r>
              <a:rPr lang="en-US" altLang="en-US" dirty="0" smtClean="0"/>
              <a:t>despite </a:t>
            </a:r>
            <a:r>
              <a:rPr lang="en-US" altLang="en-US" dirty="0"/>
              <a:t>God’s </a:t>
            </a:r>
            <a:r>
              <a:rPr lang="en-US" altLang="en-US" dirty="0" smtClean="0"/>
              <a:t>warnings and chastisements</a:t>
            </a:r>
            <a:r>
              <a:rPr lang="en-US" altLang="en-US" dirty="0"/>
              <a:t>, the rest of mankind would not </a:t>
            </a:r>
            <a:r>
              <a:rPr lang="en-US" altLang="en-US" dirty="0" smtClean="0"/>
              <a:t>repent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7 Trumpets</a:t>
            </a:r>
          </a:p>
        </p:txBody>
      </p:sp>
      <p:sp>
        <p:nvSpPr>
          <p:cNvPr id="6" name="Slide Number Placeholder 6"/>
          <p:cNvSpPr>
            <a:spLocks noGrp="1"/>
          </p:cNvSpPr>
          <p:nvPr>
            <p:ph type="sldNum" sz="quarter" idx="12"/>
          </p:nvPr>
        </p:nvSpPr>
        <p:spPr/>
        <p:txBody>
          <a:bodyPr/>
          <a:lstStyle/>
          <a:p>
            <a:fld id="{D59B19ED-C0D0-436A-B5F0-7A21725874FE}" type="slidenum">
              <a:rPr lang="en-US" altLang="en-US"/>
              <a:pPr/>
              <a:t>38</a:t>
            </a:fld>
            <a:endParaRPr lang="en-US" altLang="en-US"/>
          </a:p>
        </p:txBody>
      </p:sp>
      <p:sp>
        <p:nvSpPr>
          <p:cNvPr id="69634" name="Rectangle 2"/>
          <p:cNvSpPr>
            <a:spLocks noGrp="1" noChangeArrowheads="1"/>
          </p:cNvSpPr>
          <p:nvPr>
            <p:ph type="title"/>
          </p:nvPr>
        </p:nvSpPr>
        <p:spPr/>
        <p:txBody>
          <a:bodyPr/>
          <a:lstStyle/>
          <a:p>
            <a:r>
              <a:rPr lang="en-US" altLang="en-US" sz="3800" dirty="0" smtClean="0"/>
              <a:t>Without Repentance</a:t>
            </a:r>
            <a:endParaRPr lang="en-US" altLang="en-US" sz="3800" dirty="0"/>
          </a:p>
        </p:txBody>
      </p:sp>
      <p:sp>
        <p:nvSpPr>
          <p:cNvPr id="69635" name="Rectangle 3"/>
          <p:cNvSpPr>
            <a:spLocks noGrp="1" noChangeArrowheads="1"/>
          </p:cNvSpPr>
          <p:nvPr>
            <p:ph type="body" sz="half" idx="1"/>
          </p:nvPr>
        </p:nvSpPr>
        <p:spPr>
          <a:xfrm>
            <a:off x="609600" y="1600200"/>
            <a:ext cx="3352800" cy="4419600"/>
          </a:xfrm>
        </p:spPr>
        <p:txBody>
          <a:bodyPr/>
          <a:lstStyle/>
          <a:p>
            <a:pPr>
              <a:lnSpc>
                <a:spcPct val="90000"/>
              </a:lnSpc>
            </a:pPr>
            <a:r>
              <a:rPr lang="en-US" altLang="en-US" dirty="0"/>
              <a:t>worship of demons/idolatry</a:t>
            </a:r>
          </a:p>
          <a:p>
            <a:pPr>
              <a:lnSpc>
                <a:spcPct val="90000"/>
              </a:lnSpc>
            </a:pPr>
            <a:r>
              <a:rPr lang="en-US" altLang="en-US" dirty="0" smtClean="0"/>
              <a:t>murders</a:t>
            </a:r>
            <a:r>
              <a:rPr lang="en-US" altLang="en-US" dirty="0"/>
              <a:t/>
            </a:r>
            <a:br>
              <a:rPr lang="en-US" altLang="en-US" dirty="0"/>
            </a:br>
            <a:endParaRPr lang="en-US" altLang="en-US" dirty="0"/>
          </a:p>
          <a:p>
            <a:pPr>
              <a:lnSpc>
                <a:spcPct val="90000"/>
              </a:lnSpc>
            </a:pPr>
            <a:r>
              <a:rPr lang="en-US" altLang="en-US" dirty="0"/>
              <a:t>sorceries (drugs, Gk. </a:t>
            </a:r>
            <a:r>
              <a:rPr lang="en-US" altLang="en-US" i="1" dirty="0" err="1"/>
              <a:t>pharmakeia</a:t>
            </a:r>
            <a:r>
              <a:rPr lang="en-US" altLang="en-US" dirty="0"/>
              <a:t> )</a:t>
            </a:r>
          </a:p>
          <a:p>
            <a:pPr>
              <a:lnSpc>
                <a:spcPct val="90000"/>
              </a:lnSpc>
            </a:pPr>
            <a:r>
              <a:rPr lang="en-US" altLang="en-US" dirty="0"/>
              <a:t>sexual immoral ways</a:t>
            </a:r>
          </a:p>
          <a:p>
            <a:pPr>
              <a:lnSpc>
                <a:spcPct val="90000"/>
              </a:lnSpc>
            </a:pPr>
            <a:r>
              <a:rPr lang="en-US" altLang="en-US" dirty="0"/>
              <a:t>thefts</a:t>
            </a:r>
          </a:p>
        </p:txBody>
      </p:sp>
      <p:sp>
        <p:nvSpPr>
          <p:cNvPr id="69636" name="Rectangle 4"/>
          <p:cNvSpPr>
            <a:spLocks noGrp="1" noChangeArrowheads="1"/>
          </p:cNvSpPr>
          <p:nvPr>
            <p:ph type="body" sz="half" idx="2"/>
          </p:nvPr>
        </p:nvSpPr>
        <p:spPr>
          <a:xfrm>
            <a:off x="3962400" y="1600200"/>
            <a:ext cx="4572000" cy="4419600"/>
          </a:xfrm>
        </p:spPr>
        <p:txBody>
          <a:bodyPr/>
          <a:lstStyle/>
          <a:p>
            <a:pPr>
              <a:lnSpc>
                <a:spcPct val="90000"/>
              </a:lnSpc>
              <a:buFont typeface="Wingdings" pitchFamily="2" charset="2"/>
              <a:buChar char="Ø"/>
            </a:pPr>
            <a:r>
              <a:rPr lang="en-US" altLang="en-US" dirty="0" smtClean="0">
                <a:latin typeface="Arial Black" panose="020B0A04020102020204" pitchFamily="34" charset="0"/>
              </a:rPr>
              <a:t>Despising God</a:t>
            </a:r>
            <a:r>
              <a:rPr lang="en-US" altLang="en-US" dirty="0">
                <a:latin typeface="Arial Black" panose="020B0A04020102020204" pitchFamily="34" charset="0"/>
              </a:rPr>
              <a:t/>
            </a:r>
            <a:br>
              <a:rPr lang="en-US" altLang="en-US" dirty="0">
                <a:latin typeface="Arial Black" panose="020B0A04020102020204" pitchFamily="34" charset="0"/>
              </a:rPr>
            </a:br>
            <a:endParaRPr lang="en-US" altLang="en-US" dirty="0">
              <a:latin typeface="Arial Black" panose="020B0A04020102020204" pitchFamily="34" charset="0"/>
            </a:endParaRPr>
          </a:p>
          <a:p>
            <a:pPr>
              <a:lnSpc>
                <a:spcPct val="90000"/>
              </a:lnSpc>
              <a:buFont typeface="Wingdings" pitchFamily="2" charset="2"/>
              <a:buChar char="Ø"/>
            </a:pPr>
            <a:r>
              <a:rPr lang="en-US" altLang="en-US" dirty="0" smtClean="0">
                <a:latin typeface="Arial Black" panose="020B0A04020102020204" pitchFamily="34" charset="0"/>
              </a:rPr>
              <a:t>Despising life &amp; </a:t>
            </a:r>
            <a:r>
              <a:rPr lang="en-US" altLang="en-US" dirty="0">
                <a:latin typeface="Arial Black" panose="020B0A04020102020204" pitchFamily="34" charset="0"/>
              </a:rPr>
              <a:t>fellow man</a:t>
            </a:r>
          </a:p>
          <a:p>
            <a:pPr>
              <a:lnSpc>
                <a:spcPct val="90000"/>
              </a:lnSpc>
              <a:buFont typeface="Wingdings" pitchFamily="2" charset="2"/>
              <a:buChar char="Ø"/>
            </a:pPr>
            <a:r>
              <a:rPr lang="en-US" altLang="en-US" dirty="0" smtClean="0">
                <a:latin typeface="Arial Black" panose="020B0A04020102020204" pitchFamily="34" charset="0"/>
              </a:rPr>
              <a:t>Despising reality &amp; self control</a:t>
            </a:r>
            <a:endParaRPr lang="en-US" altLang="en-US" dirty="0">
              <a:latin typeface="Arial Black" panose="020B0A04020102020204" pitchFamily="34" charset="0"/>
            </a:endParaRPr>
          </a:p>
          <a:p>
            <a:pPr>
              <a:lnSpc>
                <a:spcPct val="90000"/>
              </a:lnSpc>
              <a:buFont typeface="Wingdings" pitchFamily="2" charset="2"/>
              <a:buChar char="Ø"/>
            </a:pPr>
            <a:r>
              <a:rPr lang="en-US" altLang="en-US" dirty="0" smtClean="0">
                <a:latin typeface="Arial Black" panose="020B0A04020102020204" pitchFamily="34" charset="0"/>
              </a:rPr>
              <a:t>Despising family</a:t>
            </a:r>
            <a:br>
              <a:rPr lang="en-US" altLang="en-US" dirty="0" smtClean="0">
                <a:latin typeface="Arial Black" panose="020B0A04020102020204" pitchFamily="34" charset="0"/>
              </a:rPr>
            </a:br>
            <a:endParaRPr lang="en-US" altLang="en-US" dirty="0">
              <a:latin typeface="Arial Black" panose="020B0A04020102020204" pitchFamily="34" charset="0"/>
            </a:endParaRPr>
          </a:p>
          <a:p>
            <a:pPr>
              <a:lnSpc>
                <a:spcPct val="90000"/>
              </a:lnSpc>
              <a:buFont typeface="Wingdings" pitchFamily="2" charset="2"/>
              <a:buChar char="Ø"/>
            </a:pPr>
            <a:r>
              <a:rPr lang="en-US" altLang="en-US" dirty="0" smtClean="0">
                <a:latin typeface="Arial Black" panose="020B0A04020102020204" pitchFamily="34" charset="0"/>
              </a:rPr>
              <a:t>Despising property rights</a:t>
            </a:r>
            <a:endParaRPr lang="en-US" altLang="en-US" dirty="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2000"/>
                                        <p:tgtEl>
                                          <p:spTgt spid="6963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fade">
                                      <p:cBhvr>
                                        <p:cTn id="11" dur="1000"/>
                                        <p:tgtEl>
                                          <p:spTgt spid="6963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9636">
                                            <p:txEl>
                                              <p:pRg st="0" end="0"/>
                                            </p:txEl>
                                          </p:spTgt>
                                        </p:tgtEl>
                                        <p:attrNameLst>
                                          <p:attrName>style.visibility</p:attrName>
                                        </p:attrNameLst>
                                      </p:cBhvr>
                                      <p:to>
                                        <p:strVal val="visible"/>
                                      </p:to>
                                    </p:set>
                                    <p:animEffect transition="in" filter="fade">
                                      <p:cBhvr>
                                        <p:cTn id="16" dur="1000"/>
                                        <p:tgtEl>
                                          <p:spTgt spid="6963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9635">
                                            <p:txEl>
                                              <p:pRg st="1" end="1"/>
                                            </p:txEl>
                                          </p:spTgt>
                                        </p:tgtEl>
                                        <p:attrNameLst>
                                          <p:attrName>style.visibility</p:attrName>
                                        </p:attrNameLst>
                                      </p:cBhvr>
                                      <p:to>
                                        <p:strVal val="visible"/>
                                      </p:to>
                                    </p:set>
                                    <p:animEffect transition="in" filter="fade">
                                      <p:cBhvr>
                                        <p:cTn id="21" dur="1000"/>
                                        <p:tgtEl>
                                          <p:spTgt spid="6963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9636">
                                            <p:txEl>
                                              <p:pRg st="1" end="1"/>
                                            </p:txEl>
                                          </p:spTgt>
                                        </p:tgtEl>
                                        <p:attrNameLst>
                                          <p:attrName>style.visibility</p:attrName>
                                        </p:attrNameLst>
                                      </p:cBhvr>
                                      <p:to>
                                        <p:strVal val="visible"/>
                                      </p:to>
                                    </p:set>
                                    <p:animEffect transition="in" filter="fade">
                                      <p:cBhvr>
                                        <p:cTn id="26" dur="1000"/>
                                        <p:tgtEl>
                                          <p:spTgt spid="696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9635">
                                            <p:txEl>
                                              <p:pRg st="2" end="2"/>
                                            </p:txEl>
                                          </p:spTgt>
                                        </p:tgtEl>
                                        <p:attrNameLst>
                                          <p:attrName>style.visibility</p:attrName>
                                        </p:attrNameLst>
                                      </p:cBhvr>
                                      <p:to>
                                        <p:strVal val="visible"/>
                                      </p:to>
                                    </p:set>
                                    <p:animEffect transition="in" filter="fade">
                                      <p:cBhvr>
                                        <p:cTn id="31" dur="1000"/>
                                        <p:tgtEl>
                                          <p:spTgt spid="6963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636">
                                            <p:txEl>
                                              <p:pRg st="2" end="2"/>
                                            </p:txEl>
                                          </p:spTgt>
                                        </p:tgtEl>
                                        <p:attrNameLst>
                                          <p:attrName>style.visibility</p:attrName>
                                        </p:attrNameLst>
                                      </p:cBhvr>
                                      <p:to>
                                        <p:strVal val="visible"/>
                                      </p:to>
                                    </p:set>
                                    <p:animEffect transition="in" filter="fade">
                                      <p:cBhvr>
                                        <p:cTn id="36" dur="1000"/>
                                        <p:tgtEl>
                                          <p:spTgt spid="69636">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9635">
                                            <p:txEl>
                                              <p:pRg st="3" end="3"/>
                                            </p:txEl>
                                          </p:spTgt>
                                        </p:tgtEl>
                                        <p:attrNameLst>
                                          <p:attrName>style.visibility</p:attrName>
                                        </p:attrNameLst>
                                      </p:cBhvr>
                                      <p:to>
                                        <p:strVal val="visible"/>
                                      </p:to>
                                    </p:set>
                                    <p:animEffect transition="in" filter="fade">
                                      <p:cBhvr>
                                        <p:cTn id="41" dur="1000"/>
                                        <p:tgtEl>
                                          <p:spTgt spid="69635">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9636">
                                            <p:txEl>
                                              <p:pRg st="3" end="3"/>
                                            </p:txEl>
                                          </p:spTgt>
                                        </p:tgtEl>
                                        <p:attrNameLst>
                                          <p:attrName>style.visibility</p:attrName>
                                        </p:attrNameLst>
                                      </p:cBhvr>
                                      <p:to>
                                        <p:strVal val="visible"/>
                                      </p:to>
                                    </p:set>
                                    <p:animEffect transition="in" filter="fade">
                                      <p:cBhvr>
                                        <p:cTn id="46" dur="1000"/>
                                        <p:tgtEl>
                                          <p:spTgt spid="6963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9635">
                                            <p:txEl>
                                              <p:pRg st="4" end="4"/>
                                            </p:txEl>
                                          </p:spTgt>
                                        </p:tgtEl>
                                        <p:attrNameLst>
                                          <p:attrName>style.visibility</p:attrName>
                                        </p:attrNameLst>
                                      </p:cBhvr>
                                      <p:to>
                                        <p:strVal val="visible"/>
                                      </p:to>
                                    </p:set>
                                    <p:animEffect transition="in" filter="fade">
                                      <p:cBhvr>
                                        <p:cTn id="51" dur="1000"/>
                                        <p:tgtEl>
                                          <p:spTgt spid="6963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636">
                                            <p:txEl>
                                              <p:pRg st="4" end="4"/>
                                            </p:txEl>
                                          </p:spTgt>
                                        </p:tgtEl>
                                        <p:attrNameLst>
                                          <p:attrName>style.visibility</p:attrName>
                                        </p:attrNameLst>
                                      </p:cBhvr>
                                      <p:to>
                                        <p:strVal val="visible"/>
                                      </p:to>
                                    </p:set>
                                    <p:animEffect transition="in" filter="fade">
                                      <p:cBhvr>
                                        <p:cTn id="56" dur="1000"/>
                                        <p:tgtEl>
                                          <p:spTgt spid="696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uiExpand="1" build="p"/>
      <p:bldP spid="6963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solidFill>
                  <a:srgbClr val="000000"/>
                </a:solidFill>
              </a:rPr>
              <a:t>7 Trumpets</a:t>
            </a:r>
          </a:p>
        </p:txBody>
      </p:sp>
      <p:sp>
        <p:nvSpPr>
          <p:cNvPr id="6" name="Slide Number Placeholder 6"/>
          <p:cNvSpPr>
            <a:spLocks noGrp="1"/>
          </p:cNvSpPr>
          <p:nvPr>
            <p:ph type="sldNum" sz="quarter" idx="12"/>
          </p:nvPr>
        </p:nvSpPr>
        <p:spPr/>
        <p:txBody>
          <a:bodyPr/>
          <a:lstStyle/>
          <a:p>
            <a:fld id="{D59B19ED-C0D0-436A-B5F0-7A21725874FE}" type="slidenum">
              <a:rPr lang="en-US" altLang="en-US">
                <a:solidFill>
                  <a:srgbClr val="000000"/>
                </a:solidFill>
              </a:rPr>
              <a:pPr/>
              <a:t>39</a:t>
            </a:fld>
            <a:endParaRPr lang="en-US" altLang="en-US">
              <a:solidFill>
                <a:srgbClr val="000000"/>
              </a:solidFill>
            </a:endParaRPr>
          </a:p>
        </p:txBody>
      </p:sp>
      <p:sp>
        <p:nvSpPr>
          <p:cNvPr id="69634" name="Rectangle 2"/>
          <p:cNvSpPr>
            <a:spLocks noGrp="1" noChangeArrowheads="1"/>
          </p:cNvSpPr>
          <p:nvPr>
            <p:ph type="title"/>
          </p:nvPr>
        </p:nvSpPr>
        <p:spPr/>
        <p:txBody>
          <a:bodyPr/>
          <a:lstStyle/>
          <a:p>
            <a:r>
              <a:rPr lang="en-US" altLang="en-US" sz="3800" dirty="0" smtClean="0"/>
              <a:t>Without Repentance</a:t>
            </a:r>
            <a:endParaRPr lang="en-US" altLang="en-US" sz="3800" dirty="0"/>
          </a:p>
        </p:txBody>
      </p:sp>
      <p:sp>
        <p:nvSpPr>
          <p:cNvPr id="69635" name="Rectangle 3"/>
          <p:cNvSpPr>
            <a:spLocks noGrp="1" noChangeArrowheads="1"/>
          </p:cNvSpPr>
          <p:nvPr>
            <p:ph type="body" sz="half" idx="1"/>
          </p:nvPr>
        </p:nvSpPr>
        <p:spPr>
          <a:xfrm>
            <a:off x="609600" y="1600200"/>
            <a:ext cx="3352800" cy="4419600"/>
          </a:xfrm>
        </p:spPr>
        <p:txBody>
          <a:bodyPr/>
          <a:lstStyle/>
          <a:p>
            <a:pPr>
              <a:lnSpc>
                <a:spcPct val="90000"/>
              </a:lnSpc>
            </a:pPr>
            <a:r>
              <a:rPr lang="en-US" altLang="en-US" dirty="0">
                <a:solidFill>
                  <a:schemeClr val="accent2">
                    <a:lumMod val="25000"/>
                  </a:schemeClr>
                </a:solidFill>
              </a:rPr>
              <a:t>worship of demons/idolatry</a:t>
            </a:r>
          </a:p>
          <a:p>
            <a:pPr>
              <a:lnSpc>
                <a:spcPct val="90000"/>
              </a:lnSpc>
            </a:pPr>
            <a:r>
              <a:rPr lang="en-US" altLang="en-US" dirty="0" smtClean="0">
                <a:solidFill>
                  <a:schemeClr val="accent2">
                    <a:lumMod val="25000"/>
                  </a:schemeClr>
                </a:solidFill>
              </a:rPr>
              <a:t>murders</a:t>
            </a:r>
            <a:r>
              <a:rPr lang="en-US" altLang="en-US" dirty="0">
                <a:solidFill>
                  <a:schemeClr val="accent2">
                    <a:lumMod val="25000"/>
                  </a:schemeClr>
                </a:solidFill>
              </a:rPr>
              <a:t/>
            </a:r>
            <a:br>
              <a:rPr lang="en-US" altLang="en-US" dirty="0">
                <a:solidFill>
                  <a:schemeClr val="accent2">
                    <a:lumMod val="25000"/>
                  </a:schemeClr>
                </a:solidFill>
              </a:rPr>
            </a:br>
            <a:endParaRPr lang="en-US" altLang="en-US" dirty="0">
              <a:solidFill>
                <a:schemeClr val="accent2">
                  <a:lumMod val="25000"/>
                </a:schemeClr>
              </a:solidFill>
            </a:endParaRPr>
          </a:p>
          <a:p>
            <a:pPr>
              <a:lnSpc>
                <a:spcPct val="90000"/>
              </a:lnSpc>
            </a:pPr>
            <a:r>
              <a:rPr lang="en-US" altLang="en-US" dirty="0">
                <a:solidFill>
                  <a:schemeClr val="accent2">
                    <a:lumMod val="25000"/>
                  </a:schemeClr>
                </a:solidFill>
              </a:rPr>
              <a:t>sorceries (drugs, Gk. </a:t>
            </a:r>
            <a:r>
              <a:rPr lang="en-US" altLang="en-US" i="1" dirty="0" err="1">
                <a:solidFill>
                  <a:schemeClr val="accent2">
                    <a:lumMod val="25000"/>
                  </a:schemeClr>
                </a:solidFill>
              </a:rPr>
              <a:t>pharmakeia</a:t>
            </a:r>
            <a:r>
              <a:rPr lang="en-US" altLang="en-US" dirty="0">
                <a:solidFill>
                  <a:schemeClr val="accent2">
                    <a:lumMod val="25000"/>
                  </a:schemeClr>
                </a:solidFill>
              </a:rPr>
              <a:t> )</a:t>
            </a:r>
          </a:p>
          <a:p>
            <a:pPr>
              <a:lnSpc>
                <a:spcPct val="90000"/>
              </a:lnSpc>
            </a:pPr>
            <a:r>
              <a:rPr lang="en-US" altLang="en-US" dirty="0">
                <a:solidFill>
                  <a:schemeClr val="accent2">
                    <a:lumMod val="25000"/>
                  </a:schemeClr>
                </a:solidFill>
              </a:rPr>
              <a:t>sexual immoral ways</a:t>
            </a:r>
          </a:p>
          <a:p>
            <a:pPr>
              <a:lnSpc>
                <a:spcPct val="90000"/>
              </a:lnSpc>
            </a:pPr>
            <a:r>
              <a:rPr lang="en-US" altLang="en-US" dirty="0">
                <a:solidFill>
                  <a:schemeClr val="accent2">
                    <a:lumMod val="25000"/>
                  </a:schemeClr>
                </a:solidFill>
              </a:rPr>
              <a:t>thefts</a:t>
            </a:r>
          </a:p>
        </p:txBody>
      </p:sp>
      <p:sp>
        <p:nvSpPr>
          <p:cNvPr id="69636" name="Rectangle 4"/>
          <p:cNvSpPr>
            <a:spLocks noGrp="1" noChangeArrowheads="1"/>
          </p:cNvSpPr>
          <p:nvPr>
            <p:ph type="body" sz="half" idx="2"/>
          </p:nvPr>
        </p:nvSpPr>
        <p:spPr>
          <a:xfrm>
            <a:off x="3962400" y="1600200"/>
            <a:ext cx="4572000" cy="4419600"/>
          </a:xfrm>
        </p:spPr>
        <p:txBody>
          <a:bodyPr/>
          <a:lstStyle/>
          <a:p>
            <a:pPr>
              <a:lnSpc>
                <a:spcPct val="90000"/>
              </a:lnSpc>
              <a:buFont typeface="Wingdings" pitchFamily="2" charset="2"/>
              <a:buChar char="Ø"/>
            </a:pPr>
            <a:r>
              <a:rPr lang="en-US" altLang="en-US" dirty="0" smtClean="0">
                <a:latin typeface="Arial Black" panose="020B0A04020102020204" pitchFamily="34" charset="0"/>
              </a:rPr>
              <a:t>Such are commonplace in a culture which rejects repentance</a:t>
            </a:r>
          </a:p>
          <a:p>
            <a:pPr>
              <a:lnSpc>
                <a:spcPct val="90000"/>
              </a:lnSpc>
              <a:buFont typeface="Wingdings" pitchFamily="2" charset="2"/>
              <a:buChar char="Ø"/>
            </a:pPr>
            <a:r>
              <a:rPr lang="en-US" altLang="en-US" dirty="0" smtClean="0">
                <a:latin typeface="Arial Black" panose="020B0A04020102020204" pitchFamily="34" charset="0"/>
              </a:rPr>
              <a:t>True repentance </a:t>
            </a:r>
          </a:p>
          <a:p>
            <a:pPr lvl="1">
              <a:lnSpc>
                <a:spcPct val="90000"/>
              </a:lnSpc>
              <a:buFont typeface="Arial" panose="020B0604020202020204" pitchFamily="34" charset="0"/>
              <a:buChar char="→"/>
            </a:pPr>
            <a:r>
              <a:rPr lang="en-US" altLang="en-US" dirty="0" smtClean="0">
                <a:latin typeface="Arial Black" panose="020B0A04020102020204" pitchFamily="34" charset="0"/>
              </a:rPr>
              <a:t>change of the </a:t>
            </a:r>
            <a:r>
              <a:rPr lang="en-US" altLang="en-US" spc="-150" dirty="0" smtClean="0">
                <a:solidFill>
                  <a:srgbClr val="C00000"/>
                </a:solidFill>
                <a:latin typeface="Arial Black" panose="020B0A04020102020204" pitchFamily="34" charset="0"/>
              </a:rPr>
              <a:t>HEART &amp; THOUGHTS </a:t>
            </a:r>
          </a:p>
          <a:p>
            <a:pPr lvl="1">
              <a:lnSpc>
                <a:spcPct val="90000"/>
              </a:lnSpc>
              <a:buFont typeface="Arial" panose="020B0604020202020204" pitchFamily="34" charset="0"/>
              <a:buChar char="→"/>
            </a:pPr>
            <a:r>
              <a:rPr lang="en-US" altLang="en-US" dirty="0" smtClean="0">
                <a:latin typeface="Arial Black" panose="020B0A04020102020204" pitchFamily="34" charset="0"/>
              </a:rPr>
              <a:t>a positive change of </a:t>
            </a:r>
            <a:r>
              <a:rPr lang="en-US" altLang="en-US" dirty="0" smtClean="0">
                <a:solidFill>
                  <a:schemeClr val="accent2">
                    <a:lumMod val="25000"/>
                  </a:schemeClr>
                </a:solidFill>
                <a:latin typeface="Arial Black" panose="020B0A04020102020204" pitchFamily="34" charset="0"/>
              </a:rPr>
              <a:t>ACTION </a:t>
            </a:r>
            <a:r>
              <a:rPr lang="en-US" altLang="en-US" dirty="0" smtClean="0">
                <a:latin typeface="Arial Black" panose="020B0A04020102020204" pitchFamily="34" charset="0"/>
              </a:rPr>
              <a:t>(Acts 26:14-20; Eph. 4:22-29)</a:t>
            </a:r>
            <a:endParaRPr lang="en-US" altLang="en-US" dirty="0">
              <a:latin typeface="Arial Black" panose="020B0A04020102020204" pitchFamily="34" charset="0"/>
            </a:endParaRPr>
          </a:p>
        </p:txBody>
      </p:sp>
    </p:spTree>
    <p:extLst>
      <p:ext uri="{BB962C8B-B14F-4D97-AF65-F5344CB8AC3E}">
        <p14:creationId xmlns:p14="http://schemas.microsoft.com/office/powerpoint/2010/main" val="9832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6">
                                            <p:txEl>
                                              <p:pRg st="1" end="1"/>
                                            </p:txEl>
                                          </p:spTgt>
                                        </p:tgtEl>
                                        <p:attrNameLst>
                                          <p:attrName>style.visibility</p:attrName>
                                        </p:attrNameLst>
                                      </p:cBhvr>
                                      <p:to>
                                        <p:strVal val="visible"/>
                                      </p:to>
                                    </p:set>
                                    <p:animEffect transition="in" filter="fade">
                                      <p:cBhvr>
                                        <p:cTn id="7" dur="500"/>
                                        <p:tgtEl>
                                          <p:spTgt spid="696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6">
                                            <p:txEl>
                                              <p:pRg st="2" end="2"/>
                                            </p:txEl>
                                          </p:spTgt>
                                        </p:tgtEl>
                                        <p:attrNameLst>
                                          <p:attrName>style.visibility</p:attrName>
                                        </p:attrNameLst>
                                      </p:cBhvr>
                                      <p:to>
                                        <p:strVal val="visible"/>
                                      </p:to>
                                    </p:set>
                                    <p:animEffect transition="in" filter="fade">
                                      <p:cBhvr>
                                        <p:cTn id="12" dur="500"/>
                                        <p:tgtEl>
                                          <p:spTgt spid="696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6">
                                            <p:txEl>
                                              <p:pRg st="3" end="3"/>
                                            </p:txEl>
                                          </p:spTgt>
                                        </p:tgtEl>
                                        <p:attrNameLst>
                                          <p:attrName>style.visibility</p:attrName>
                                        </p:attrNameLst>
                                      </p:cBhvr>
                                      <p:to>
                                        <p:strVal val="visible"/>
                                      </p:to>
                                    </p:set>
                                    <p:animEffect transition="in" filter="fade">
                                      <p:cBhvr>
                                        <p:cTn id="17" dur="500"/>
                                        <p:tgtEl>
                                          <p:spTgt spid="696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C108B97A-8ED4-4B69-98A0-0EDBF42649A0}" type="slidenum">
              <a:rPr lang="en-US" altLang="en-US"/>
              <a:pPr/>
              <a:t>4</a:t>
            </a:fld>
            <a:endParaRPr lang="en-US" altLang="en-US"/>
          </a:p>
        </p:txBody>
      </p:sp>
      <p:sp>
        <p:nvSpPr>
          <p:cNvPr id="44034" name="Rectangle 2"/>
          <p:cNvSpPr>
            <a:spLocks noGrp="1" noChangeArrowheads="1"/>
          </p:cNvSpPr>
          <p:nvPr>
            <p:ph type="title"/>
          </p:nvPr>
        </p:nvSpPr>
        <p:spPr/>
        <p:txBody>
          <a:bodyPr/>
          <a:lstStyle/>
          <a:p>
            <a:r>
              <a:rPr lang="en-US" altLang="en-US"/>
              <a:t>Reasons For Rome’s Fall</a:t>
            </a:r>
          </a:p>
        </p:txBody>
      </p:sp>
      <p:sp>
        <p:nvSpPr>
          <p:cNvPr id="44035" name="Rectangle 3"/>
          <p:cNvSpPr>
            <a:spLocks noGrp="1" noChangeArrowheads="1"/>
          </p:cNvSpPr>
          <p:nvPr>
            <p:ph type="body" idx="1"/>
          </p:nvPr>
        </p:nvSpPr>
        <p:spPr/>
        <p:txBody>
          <a:bodyPr/>
          <a:lstStyle/>
          <a:p>
            <a:r>
              <a:rPr lang="en-US" altLang="en-US"/>
              <a:t>natural disasters</a:t>
            </a:r>
          </a:p>
          <a:p>
            <a:r>
              <a:rPr lang="en-US" altLang="en-US"/>
              <a:t>internal rottenness</a:t>
            </a:r>
          </a:p>
          <a:p>
            <a:r>
              <a:rPr lang="en-US" altLang="en-US"/>
              <a:t>invasions</a:t>
            </a:r>
          </a:p>
          <a:p>
            <a:r>
              <a:rPr lang="en-US" altLang="en-US"/>
              <a:t>THE REAL REASON: </a:t>
            </a:r>
            <a:br>
              <a:rPr lang="en-US" altLang="en-US"/>
            </a:br>
            <a:r>
              <a:rPr lang="en-US" altLang="en-US" b="1" i="1"/>
              <a:t>THEIR OPPOSITION TO THE LAMB OF GOD</a:t>
            </a:r>
          </a:p>
          <a:p>
            <a:pPr lvl="1"/>
            <a:r>
              <a:rPr lang="en-US" altLang="en-US" b="1" i="1"/>
              <a:t>Compare Acts 5:33-42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sz="half" idx="1"/>
          </p:nvPr>
        </p:nvSpPr>
        <p:spPr/>
        <p:txBody>
          <a:bodyPr/>
          <a:lstStyle/>
          <a:p>
            <a:r>
              <a:rPr lang="en-US" dirty="0">
                <a:latin typeface="Rockwell Extra Bold" panose="02060903040505020403" pitchFamily="18" charset="0"/>
              </a:rPr>
              <a:t>Sin is against the </a:t>
            </a:r>
            <a:r>
              <a:rPr lang="en-US" dirty="0" smtClean="0">
                <a:latin typeface="Rockwell Extra Bold" panose="02060903040505020403" pitchFamily="18" charset="0"/>
              </a:rPr>
              <a:t>Creator</a:t>
            </a:r>
            <a:endParaRPr lang="en-US" dirty="0">
              <a:latin typeface="Rockwell Extra Bold" panose="02060903040505020403" pitchFamily="18" charset="0"/>
            </a:endParaRPr>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US" dirty="0" smtClean="0"/>
              <a:t>A rejection of God</a:t>
            </a:r>
          </a:p>
          <a:p>
            <a:pPr>
              <a:buFont typeface="Wingdings" panose="05000000000000000000" pitchFamily="2" charset="2"/>
              <a:buChar char="Ø"/>
            </a:pPr>
            <a:r>
              <a:rPr lang="en-US" dirty="0" smtClean="0"/>
              <a:t>A rejection of His laws</a:t>
            </a:r>
          </a:p>
          <a:p>
            <a:pPr>
              <a:buFont typeface="Wingdings" panose="05000000000000000000" pitchFamily="2" charset="2"/>
              <a:buChar char="Ø"/>
            </a:pPr>
            <a:r>
              <a:rPr lang="en-US" dirty="0" smtClean="0"/>
              <a:t>A cascading </a:t>
            </a:r>
            <a:r>
              <a:rPr lang="en-US" dirty="0"/>
              <a:t>d</a:t>
            </a:r>
            <a:r>
              <a:rPr lang="en-US" dirty="0" smtClean="0"/>
              <a:t>ecline (Rom. 1:25-28)</a:t>
            </a:r>
          </a:p>
          <a:p>
            <a:pPr lvl="1">
              <a:buFont typeface="Wingdings" panose="05000000000000000000" pitchFamily="2" charset="2"/>
              <a:buChar char="§"/>
            </a:pPr>
            <a:r>
              <a:rPr lang="en-US" dirty="0" smtClean="0"/>
              <a:t>Exchanged truth</a:t>
            </a:r>
          </a:p>
          <a:p>
            <a:pPr lvl="1">
              <a:buFont typeface="Wingdings" panose="05000000000000000000" pitchFamily="2" charset="2"/>
              <a:buChar char="§"/>
            </a:pPr>
            <a:r>
              <a:rPr lang="en-US" dirty="0" smtClean="0"/>
              <a:t>Embraced idols</a:t>
            </a:r>
          </a:p>
          <a:p>
            <a:pPr lvl="1">
              <a:buFont typeface="Wingdings" panose="05000000000000000000" pitchFamily="2" charset="2"/>
              <a:buChar char="§"/>
            </a:pPr>
            <a:r>
              <a:rPr lang="en-US" dirty="0" smtClean="0"/>
              <a:t>Entered corruption</a:t>
            </a:r>
            <a:endParaRPr lang="en-US" dirty="0"/>
          </a:p>
        </p:txBody>
      </p:sp>
      <p:sp>
        <p:nvSpPr>
          <p:cNvPr id="5" name="Footer Placeholder 4"/>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8B8E612-BB02-459E-B188-303D2C78A72D}" type="slidenum">
              <a:rPr lang="en-US" altLang="en-US" smtClean="0">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823561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sz="half" idx="1"/>
          </p:nvPr>
        </p:nvSpPr>
        <p:spPr/>
        <p:txBody>
          <a:bodyPr/>
          <a:lstStyle/>
          <a:p>
            <a:r>
              <a:rPr lang="en-US" dirty="0">
                <a:solidFill>
                  <a:schemeClr val="tx1">
                    <a:lumMod val="50000"/>
                    <a:lumOff val="50000"/>
                  </a:schemeClr>
                </a:solidFill>
              </a:rPr>
              <a:t>Sin is against the Creator</a:t>
            </a:r>
          </a:p>
          <a:p>
            <a:r>
              <a:rPr lang="en-US" dirty="0" smtClean="0">
                <a:latin typeface="Rockwell Extra Bold" panose="02060903040505020403" pitchFamily="18" charset="0"/>
              </a:rPr>
              <a:t>Sin is terrible and destructive</a:t>
            </a:r>
          </a:p>
        </p:txBody>
      </p:sp>
      <p:sp>
        <p:nvSpPr>
          <p:cNvPr id="4" name="Content Placeholder 3"/>
          <p:cNvSpPr>
            <a:spLocks noGrp="1"/>
          </p:cNvSpPr>
          <p:nvPr>
            <p:ph sz="half" idx="2"/>
          </p:nvPr>
        </p:nvSpPr>
        <p:spPr>
          <a:xfrm>
            <a:off x="4267200" y="1600200"/>
            <a:ext cx="4267200" cy="4648200"/>
          </a:xfrm>
        </p:spPr>
        <p:txBody>
          <a:bodyPr>
            <a:normAutofit lnSpcReduction="10000"/>
          </a:bodyPr>
          <a:lstStyle/>
          <a:p>
            <a:pPr>
              <a:buFont typeface="Wingdings" panose="05000000000000000000" pitchFamily="2" charset="2"/>
              <a:buChar char="§"/>
            </a:pPr>
            <a:r>
              <a:rPr lang="en-US" sz="3200" dirty="0" smtClean="0">
                <a:latin typeface="Calibri" panose="020F0502020204030204" pitchFamily="34" charset="0"/>
              </a:rPr>
              <a:t>Should be evident:</a:t>
            </a:r>
          </a:p>
          <a:p>
            <a:pPr lvl="1">
              <a:buFont typeface="Wingdings" panose="05000000000000000000" pitchFamily="2" charset="2"/>
              <a:buChar char="§"/>
            </a:pPr>
            <a:r>
              <a:rPr lang="en-US" sz="2800" dirty="0">
                <a:latin typeface="Calibri" panose="020F0502020204030204" pitchFamily="34" charset="0"/>
              </a:rPr>
              <a:t>I</a:t>
            </a:r>
            <a:r>
              <a:rPr lang="en-US" sz="2800" dirty="0" smtClean="0">
                <a:latin typeface="Calibri" panose="020F0502020204030204" pitchFamily="34" charset="0"/>
              </a:rPr>
              <a:t>n a broken home</a:t>
            </a:r>
          </a:p>
          <a:p>
            <a:pPr lvl="1">
              <a:buFont typeface="Wingdings" panose="05000000000000000000" pitchFamily="2" charset="2"/>
              <a:buChar char="§"/>
            </a:pPr>
            <a:r>
              <a:rPr lang="en-US" sz="2800" dirty="0" smtClean="0">
                <a:latin typeface="Calibri" panose="020F0502020204030204" pitchFamily="34" charset="0"/>
              </a:rPr>
              <a:t>In sleepless guilt of the conscience of one who lied</a:t>
            </a:r>
          </a:p>
          <a:p>
            <a:pPr lvl="1">
              <a:buFont typeface="Wingdings" panose="05000000000000000000" pitchFamily="2" charset="2"/>
              <a:buChar char="§"/>
            </a:pPr>
            <a:r>
              <a:rPr lang="en-US" sz="2800" dirty="0" smtClean="0">
                <a:latin typeface="Calibri" panose="020F0502020204030204" pitchFamily="34" charset="0"/>
              </a:rPr>
              <a:t>In the church divided by the self-willed</a:t>
            </a:r>
          </a:p>
          <a:p>
            <a:pPr lvl="1">
              <a:buFont typeface="Wingdings" panose="05000000000000000000" pitchFamily="2" charset="2"/>
              <a:buChar char="§"/>
            </a:pPr>
            <a:r>
              <a:rPr lang="en-US" sz="2800" dirty="0" smtClean="0">
                <a:latin typeface="Calibri" panose="020F0502020204030204" pitchFamily="34" charset="0"/>
              </a:rPr>
              <a:t>In the wake of a drunk</a:t>
            </a:r>
          </a:p>
          <a:p>
            <a:pPr lvl="1">
              <a:buFont typeface="Wingdings" panose="05000000000000000000" pitchFamily="2" charset="2"/>
              <a:buChar char="§"/>
            </a:pPr>
            <a:r>
              <a:rPr lang="en-US" sz="2800" dirty="0" smtClean="0">
                <a:latin typeface="Calibri" panose="020F0502020204030204" pitchFamily="34" charset="0"/>
              </a:rPr>
              <a:t>In a murder scene</a:t>
            </a:r>
          </a:p>
          <a:p>
            <a:pPr lvl="1">
              <a:buFont typeface="Wingdings" panose="05000000000000000000" pitchFamily="2" charset="2"/>
              <a:buChar char="§"/>
            </a:pPr>
            <a:r>
              <a:rPr lang="en-US" sz="2800" dirty="0" smtClean="0">
                <a:latin typeface="Calibri" panose="020F0502020204030204" pitchFamily="34" charset="0"/>
              </a:rPr>
              <a:t>Etc.</a:t>
            </a:r>
            <a:endParaRPr lang="en-US" sz="2800" dirty="0">
              <a:latin typeface="Calibri" panose="020F0502020204030204" pitchFamily="34" charset="0"/>
            </a:endParaRPr>
          </a:p>
        </p:txBody>
      </p:sp>
      <p:sp>
        <p:nvSpPr>
          <p:cNvPr id="5" name="Footer Placeholder 4"/>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8B8E612-BB02-459E-B188-303D2C78A72D}" type="slidenum">
              <a:rPr lang="en-US" altLang="en-US" smtClean="0">
                <a:solidFill>
                  <a:srgbClr val="000000"/>
                </a:solidFill>
              </a:rPr>
              <a:pPr/>
              <a:t>41</a:t>
            </a:fld>
            <a:endParaRPr lang="en-US" altLang="en-US">
              <a:solidFill>
                <a:srgbClr val="000000"/>
              </a:solidFill>
            </a:endParaRPr>
          </a:p>
        </p:txBody>
      </p:sp>
    </p:spTree>
    <p:extLst>
      <p:ext uri="{BB962C8B-B14F-4D97-AF65-F5344CB8AC3E}">
        <p14:creationId xmlns:p14="http://schemas.microsoft.com/office/powerpoint/2010/main" val="78251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sz="half" idx="1"/>
          </p:nvPr>
        </p:nvSpPr>
        <p:spPr/>
        <p:txBody>
          <a:bodyPr/>
          <a:lstStyle/>
          <a:p>
            <a:r>
              <a:rPr lang="en-US" dirty="0">
                <a:solidFill>
                  <a:schemeClr val="tx1">
                    <a:lumMod val="50000"/>
                    <a:lumOff val="50000"/>
                  </a:schemeClr>
                </a:solidFill>
              </a:rPr>
              <a:t>Sin is against the Creator</a:t>
            </a:r>
          </a:p>
          <a:p>
            <a:r>
              <a:rPr lang="en-US" dirty="0" smtClean="0">
                <a:solidFill>
                  <a:schemeClr val="tx1">
                    <a:lumMod val="50000"/>
                    <a:lumOff val="50000"/>
                  </a:schemeClr>
                </a:solidFill>
              </a:rPr>
              <a:t>Sin is terrible and destructive</a:t>
            </a:r>
          </a:p>
          <a:p>
            <a:r>
              <a:rPr lang="en-US" dirty="0" smtClean="0">
                <a:latin typeface="Rockwell Extra Bold" panose="02060903040505020403" pitchFamily="18" charset="0"/>
              </a:rPr>
              <a:t>If we are to benefit from God’s mercy, we must hear and repent</a:t>
            </a:r>
            <a:endParaRPr lang="en-US" dirty="0">
              <a:latin typeface="Rockwell Extra Bold" panose="02060903040505020403" pitchFamily="18" charset="0"/>
            </a:endParaRPr>
          </a:p>
        </p:txBody>
      </p:sp>
      <p:sp>
        <p:nvSpPr>
          <p:cNvPr id="4" name="Content Placeholder 3"/>
          <p:cNvSpPr>
            <a:spLocks noGrp="1"/>
          </p:cNvSpPr>
          <p:nvPr>
            <p:ph sz="half" idx="2"/>
          </p:nvPr>
        </p:nvSpPr>
        <p:spPr>
          <a:xfrm>
            <a:off x="4495800" y="1600200"/>
            <a:ext cx="4038600" cy="4419600"/>
          </a:xfrm>
        </p:spPr>
        <p:txBody>
          <a:bodyPr/>
          <a:lstStyle/>
          <a:p>
            <a:pPr>
              <a:buFont typeface="Wingdings" panose="05000000000000000000" pitchFamily="2" charset="2"/>
              <a:buChar char="§"/>
            </a:pPr>
            <a:r>
              <a:rPr lang="en-US" sz="3200" dirty="0" smtClean="0">
                <a:latin typeface="Calibri" panose="020F0502020204030204" pitchFamily="34" charset="0"/>
              </a:rPr>
              <a:t>Suppressing the warnings </a:t>
            </a:r>
            <a:r>
              <a:rPr lang="en-US" sz="3200" b="1" dirty="0" smtClean="0">
                <a:latin typeface="Calibri" panose="020F0502020204030204" pitchFamily="34" charset="0"/>
              </a:rPr>
              <a:t>equal</a:t>
            </a:r>
            <a:r>
              <a:rPr lang="en-US" sz="3200" dirty="0" smtClean="0">
                <a:latin typeface="Calibri" panose="020F0502020204030204" pitchFamily="34" charset="0"/>
              </a:rPr>
              <a:t> self destruction</a:t>
            </a:r>
            <a:endParaRPr lang="en-US" sz="3200" dirty="0">
              <a:latin typeface="Calibri" panose="020F0502020204030204" pitchFamily="34" charset="0"/>
            </a:endParaRPr>
          </a:p>
          <a:p>
            <a:pPr lvl="1"/>
            <a:r>
              <a:rPr lang="en-US" sz="2800" dirty="0" smtClean="0">
                <a:latin typeface="Calibri" panose="020F0502020204030204" pitchFamily="34" charset="0"/>
              </a:rPr>
              <a:t>Recall Harry Truman’s refusal to heed the warnings</a:t>
            </a:r>
          </a:p>
          <a:p>
            <a:pPr>
              <a:buFont typeface="Wingdings" panose="05000000000000000000" pitchFamily="2" charset="2"/>
              <a:buChar char="§"/>
            </a:pPr>
            <a:r>
              <a:rPr lang="en-US" sz="3200" dirty="0" smtClean="0">
                <a:latin typeface="Calibri" panose="020F0502020204030204" pitchFamily="34" charset="0"/>
              </a:rPr>
              <a:t>Ps. 32:8,9; Jer. 6:10, 16-25; Zech. 7:10-14; Matt. 13:14-16</a:t>
            </a:r>
            <a:endParaRPr lang="en-US" sz="3200" dirty="0">
              <a:latin typeface="Calibri" panose="020F0502020204030204" pitchFamily="34" charset="0"/>
            </a:endParaRPr>
          </a:p>
        </p:txBody>
      </p:sp>
      <p:sp>
        <p:nvSpPr>
          <p:cNvPr id="5" name="Footer Placeholder 4"/>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8B8E612-BB02-459E-B188-303D2C78A72D}" type="slidenum">
              <a:rPr lang="en-US" altLang="en-US" smtClean="0">
                <a:solidFill>
                  <a:srgbClr val="000000"/>
                </a:solidFill>
              </a:rPr>
              <a:pPr/>
              <a:t>42</a:t>
            </a:fld>
            <a:endParaRPr lang="en-US" altLang="en-US">
              <a:solidFill>
                <a:srgbClr val="000000"/>
              </a:solidFill>
            </a:endParaRPr>
          </a:p>
        </p:txBody>
      </p:sp>
    </p:spTree>
    <p:extLst>
      <p:ext uri="{BB962C8B-B14F-4D97-AF65-F5344CB8AC3E}">
        <p14:creationId xmlns:p14="http://schemas.microsoft.com/office/powerpoint/2010/main" val="10470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3E6E2BF-3E75-4046-97D7-8B3F94565468}" type="slidenum">
              <a:rPr lang="en-US" altLang="en-US"/>
              <a:pPr/>
              <a:t>43</a:t>
            </a:fld>
            <a:endParaRPr lang="en-US" altLang="en-US"/>
          </a:p>
        </p:txBody>
      </p:sp>
      <p:sp>
        <p:nvSpPr>
          <p:cNvPr id="78850" name="Rectangle 2"/>
          <p:cNvSpPr>
            <a:spLocks noGrp="1" noChangeArrowheads="1"/>
          </p:cNvSpPr>
          <p:nvPr>
            <p:ph type="title"/>
          </p:nvPr>
        </p:nvSpPr>
        <p:spPr/>
        <p:txBody>
          <a:bodyPr/>
          <a:lstStyle/>
          <a:p>
            <a:r>
              <a:rPr lang="en-US" altLang="en-US" sz="3800"/>
              <a:t>Intermediate Visions 10:1 – 11:14</a:t>
            </a:r>
          </a:p>
        </p:txBody>
      </p:sp>
      <p:sp>
        <p:nvSpPr>
          <p:cNvPr id="78851" name="Rectangle 3"/>
          <p:cNvSpPr>
            <a:spLocks noGrp="1" noChangeArrowheads="1"/>
          </p:cNvSpPr>
          <p:nvPr>
            <p:ph type="body" idx="1"/>
          </p:nvPr>
        </p:nvSpPr>
        <p:spPr/>
        <p:txBody>
          <a:bodyPr/>
          <a:lstStyle/>
          <a:p>
            <a:r>
              <a:rPr lang="en-US" altLang="en-US"/>
              <a:t>mighty angel with little book (10:1-11)</a:t>
            </a:r>
          </a:p>
          <a:p>
            <a:r>
              <a:rPr lang="en-US" altLang="en-US"/>
              <a:t>the two witnesses (11:1-14)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3"/>
          </p:nvPr>
        </p:nvSpPr>
        <p:spPr/>
        <p:txBody>
          <a:bodyPr/>
          <a:lstStyle/>
          <a:p>
            <a:r>
              <a:rPr lang="en-US" altLang="en-US"/>
              <a:t>7 Trumpets</a:t>
            </a:r>
          </a:p>
        </p:txBody>
      </p:sp>
      <p:sp>
        <p:nvSpPr>
          <p:cNvPr id="5" name="Rectangle 11"/>
          <p:cNvSpPr>
            <a:spLocks noGrp="1" noChangeArrowheads="1"/>
          </p:cNvSpPr>
          <p:nvPr>
            <p:ph type="sldNum" sz="quarter" idx="4"/>
          </p:nvPr>
        </p:nvSpPr>
        <p:spPr/>
        <p:txBody>
          <a:bodyPr/>
          <a:lstStyle/>
          <a:p>
            <a:fld id="{CE23B403-3FF9-42BD-91AC-AF9E53E07E3B}" type="slidenum">
              <a:rPr lang="en-US" altLang="en-US"/>
              <a:pPr/>
              <a:t>44</a:t>
            </a:fld>
            <a:endParaRPr lang="en-US" altLang="en-US"/>
          </a:p>
        </p:txBody>
      </p:sp>
      <p:sp>
        <p:nvSpPr>
          <p:cNvPr id="79876" name="Rectangle 4"/>
          <p:cNvSpPr>
            <a:spLocks noGrp="1" noChangeArrowheads="1"/>
          </p:cNvSpPr>
          <p:nvPr>
            <p:ph type="ctrTitle"/>
          </p:nvPr>
        </p:nvSpPr>
        <p:spPr/>
        <p:txBody>
          <a:bodyPr/>
          <a:lstStyle/>
          <a:p>
            <a:r>
              <a:rPr lang="en-US" altLang="en-US" sz="6000" spc="300" dirty="0" smtClean="0">
                <a:effectLst>
                  <a:outerShdw blurRad="38100" dist="38100" dir="2700000" algn="tl">
                    <a:srgbClr val="000000">
                      <a:alpha val="43137"/>
                    </a:srgbClr>
                  </a:outerShdw>
                </a:effectLst>
                <a:latin typeface="Berlin Sans FB Demi" panose="020E0802020502020306" pitchFamily="34" charset="0"/>
              </a:rPr>
              <a:t>A Mighty </a:t>
            </a:r>
            <a:r>
              <a:rPr lang="en-US" altLang="en-US" sz="6000" spc="300" dirty="0">
                <a:effectLst>
                  <a:outerShdw blurRad="38100" dist="38100" dir="2700000" algn="tl">
                    <a:srgbClr val="000000">
                      <a:alpha val="43137"/>
                    </a:srgbClr>
                  </a:outerShdw>
                </a:effectLst>
                <a:latin typeface="Berlin Sans FB Demi" panose="020E0802020502020306" pitchFamily="34" charset="0"/>
              </a:rPr>
              <a:t>Angel</a:t>
            </a:r>
            <a:r>
              <a:rPr lang="en-US" altLang="en-US" sz="4800" spc="300" dirty="0">
                <a:effectLst>
                  <a:outerShdw blurRad="38100" dist="38100" dir="2700000" algn="tl">
                    <a:srgbClr val="000000">
                      <a:alpha val="43137"/>
                    </a:srgbClr>
                  </a:outerShdw>
                </a:effectLst>
                <a:latin typeface="Berlin Sans FB Demi" panose="020E0802020502020306" pitchFamily="34" charset="0"/>
              </a:rPr>
              <a:t/>
            </a:r>
            <a:br>
              <a:rPr lang="en-US" altLang="en-US" sz="4800" spc="300" dirty="0">
                <a:effectLst>
                  <a:outerShdw blurRad="38100" dist="38100" dir="2700000" algn="tl">
                    <a:srgbClr val="000000">
                      <a:alpha val="43137"/>
                    </a:srgbClr>
                  </a:outerShdw>
                </a:effectLst>
                <a:latin typeface="Berlin Sans FB Demi" panose="020E0802020502020306" pitchFamily="34" charset="0"/>
              </a:rPr>
            </a:br>
            <a:r>
              <a:rPr lang="en-US" altLang="en-US" sz="4800" spc="300" dirty="0">
                <a:effectLst>
                  <a:outerShdw blurRad="38100" dist="38100" dir="2700000" algn="tl">
                    <a:srgbClr val="000000">
                      <a:alpha val="43137"/>
                    </a:srgbClr>
                  </a:outerShdw>
                </a:effectLst>
                <a:latin typeface="Berlin Sans FB Demi" panose="020E0802020502020306" pitchFamily="34" charset="0"/>
              </a:rPr>
              <a:t>With A Little Book</a:t>
            </a:r>
          </a:p>
        </p:txBody>
      </p:sp>
      <p:sp>
        <p:nvSpPr>
          <p:cNvPr id="79877" name="Rectangle 5"/>
          <p:cNvSpPr>
            <a:spLocks noGrp="1" noChangeArrowheads="1"/>
          </p:cNvSpPr>
          <p:nvPr>
            <p:ph type="subTitle" idx="1"/>
          </p:nvPr>
        </p:nvSpPr>
        <p:spPr/>
        <p:txBody>
          <a:bodyPr/>
          <a:lstStyle/>
          <a:p>
            <a:r>
              <a:rPr lang="en-US" altLang="en-US"/>
              <a:t>Revelation 10:1-11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Chapters 10 &amp; 11</a:t>
            </a:r>
            <a:endParaRPr lang="en-US" dirty="0"/>
          </a:p>
        </p:txBody>
      </p:sp>
      <p:sp>
        <p:nvSpPr>
          <p:cNvPr id="3" name="Content Placeholder 2"/>
          <p:cNvSpPr>
            <a:spLocks noGrp="1"/>
          </p:cNvSpPr>
          <p:nvPr>
            <p:ph idx="1"/>
          </p:nvPr>
        </p:nvSpPr>
        <p:spPr/>
        <p:txBody>
          <a:bodyPr/>
          <a:lstStyle/>
          <a:p>
            <a:r>
              <a:rPr lang="en-US" dirty="0" smtClean="0"/>
              <a:t>To appreciate the word of God (10)</a:t>
            </a:r>
          </a:p>
          <a:p>
            <a:r>
              <a:rPr lang="en-US" dirty="0" smtClean="0"/>
              <a:t>To move forward with the word of God (11)</a:t>
            </a:r>
          </a:p>
          <a:p>
            <a:pPr lvl="1"/>
            <a:r>
              <a:rPr lang="en-US" dirty="0" smtClean="0"/>
              <a:t>In inspecting ourselves</a:t>
            </a:r>
          </a:p>
          <a:p>
            <a:pPr lvl="1"/>
            <a:r>
              <a:rPr lang="en-US" dirty="0" smtClean="0"/>
              <a:t>Answers: In preaching in the face of perilous times what is the church supposed to do?</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45</a:t>
            </a:fld>
            <a:endParaRPr lang="en-US" altLang="en-US"/>
          </a:p>
        </p:txBody>
      </p:sp>
    </p:spTree>
    <p:extLst>
      <p:ext uri="{BB962C8B-B14F-4D97-AF65-F5344CB8AC3E}">
        <p14:creationId xmlns:p14="http://schemas.microsoft.com/office/powerpoint/2010/main" val="1855529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3D707DEC-970A-4D65-88BB-109ED8C6F688}" type="slidenum">
              <a:rPr lang="en-US" altLang="en-US"/>
              <a:pPr/>
              <a:t>46</a:t>
            </a:fld>
            <a:endParaRPr lang="en-US" altLang="en-US"/>
          </a:p>
        </p:txBody>
      </p:sp>
      <p:sp>
        <p:nvSpPr>
          <p:cNvPr id="81922" name="Rectangle 2"/>
          <p:cNvSpPr>
            <a:spLocks noGrp="1" noChangeArrowheads="1"/>
          </p:cNvSpPr>
          <p:nvPr>
            <p:ph type="title"/>
          </p:nvPr>
        </p:nvSpPr>
        <p:spPr/>
        <p:txBody>
          <a:bodyPr/>
          <a:lstStyle/>
          <a:p>
            <a:r>
              <a:rPr lang="en-US" altLang="en-US" dirty="0" smtClean="0"/>
              <a:t>A Mighty </a:t>
            </a:r>
            <a:r>
              <a:rPr lang="en-US" altLang="en-US" dirty="0"/>
              <a:t>Angel (10:1)</a:t>
            </a:r>
          </a:p>
        </p:txBody>
      </p:sp>
      <p:sp>
        <p:nvSpPr>
          <p:cNvPr id="81923" name="Rectangle 3"/>
          <p:cNvSpPr>
            <a:spLocks noGrp="1" noChangeArrowheads="1"/>
          </p:cNvSpPr>
          <p:nvPr>
            <p:ph type="body" idx="1"/>
          </p:nvPr>
        </p:nvSpPr>
        <p:spPr/>
        <p:txBody>
          <a:bodyPr/>
          <a:lstStyle/>
          <a:p>
            <a:r>
              <a:rPr lang="en-US" altLang="en-US" dirty="0"/>
              <a:t>compare 5:2 &amp; 18:21</a:t>
            </a:r>
          </a:p>
          <a:p>
            <a:r>
              <a:rPr lang="en-US" altLang="en-US" dirty="0"/>
              <a:t>c</a:t>
            </a:r>
            <a:r>
              <a:rPr lang="en-US" altLang="en-US" dirty="0" smtClean="0"/>
              <a:t>ommentaries </a:t>
            </a:r>
            <a:r>
              <a:rPr lang="en-US" altLang="en-US" dirty="0"/>
              <a:t>are divided over identifying the angel</a:t>
            </a:r>
          </a:p>
          <a:p>
            <a:pPr lvl="1"/>
            <a:r>
              <a:rPr lang="en-US" altLang="en-US" dirty="0"/>
              <a:t>Christ (cf. 1:16</a:t>
            </a:r>
            <a:r>
              <a:rPr lang="en-US" altLang="en-US" dirty="0" smtClean="0"/>
              <a:t>)</a:t>
            </a:r>
          </a:p>
          <a:p>
            <a:pPr lvl="2"/>
            <a:r>
              <a:rPr lang="en-US" altLang="en-US" dirty="0"/>
              <a:t>i</a:t>
            </a:r>
            <a:r>
              <a:rPr lang="en-US" altLang="en-US" dirty="0" smtClean="0"/>
              <a:t>mprobable</a:t>
            </a:r>
          </a:p>
          <a:p>
            <a:pPr lvl="2"/>
            <a:r>
              <a:rPr lang="en-US" altLang="en-US" dirty="0" smtClean="0"/>
              <a:t>“another” associates this being with the other angels (9:15; 5:2)</a:t>
            </a:r>
          </a:p>
          <a:p>
            <a:pPr lvl="2"/>
            <a:r>
              <a:rPr lang="en-US" altLang="en-US" dirty="0"/>
              <a:t>s</a:t>
            </a:r>
            <a:r>
              <a:rPr lang="en-US" altLang="en-US" dirty="0" smtClean="0"/>
              <a:t>wears by Him who created all things (10:6)</a:t>
            </a:r>
            <a:endParaRPr lang="en-US" altLang="en-US" dirty="0"/>
          </a:p>
          <a:p>
            <a:pPr lvl="1"/>
            <a:r>
              <a:rPr lang="en-US" altLang="en-US" dirty="0" smtClean="0"/>
              <a:t>a </a:t>
            </a:r>
            <a:r>
              <a:rPr lang="en-US" altLang="en-US" dirty="0"/>
              <a:t>strong angel of high </a:t>
            </a:r>
            <a:r>
              <a:rPr lang="en-US" altLang="en-US" dirty="0" smtClean="0"/>
              <a:t>authority—a delegate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1000"/>
                                        <p:tgtEl>
                                          <p:spTgt spid="819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Effect transition="in" filter="fade">
                                      <p:cBhvr>
                                        <p:cTn id="16" dur="1000"/>
                                        <p:tgtEl>
                                          <p:spTgt spid="819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Effect transition="in" filter="fade">
                                      <p:cBhvr>
                                        <p:cTn id="21" dur="1000"/>
                                        <p:tgtEl>
                                          <p:spTgt spid="819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23">
                                            <p:txEl>
                                              <p:pRg st="3" end="3"/>
                                            </p:txEl>
                                          </p:spTgt>
                                        </p:tgtEl>
                                        <p:attrNameLst>
                                          <p:attrName>style.visibility</p:attrName>
                                        </p:attrNameLst>
                                      </p:cBhvr>
                                      <p:to>
                                        <p:strVal val="visible"/>
                                      </p:to>
                                    </p:set>
                                    <p:animEffect transition="in" filter="fade">
                                      <p:cBhvr>
                                        <p:cTn id="26" dur="1000"/>
                                        <p:tgtEl>
                                          <p:spTgt spid="819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Effect transition="in" filter="fade">
                                      <p:cBhvr>
                                        <p:cTn id="31" dur="1000"/>
                                        <p:tgtEl>
                                          <p:spTgt spid="8192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23">
                                            <p:txEl>
                                              <p:pRg st="5" end="5"/>
                                            </p:txEl>
                                          </p:spTgt>
                                        </p:tgtEl>
                                        <p:attrNameLst>
                                          <p:attrName>style.visibility</p:attrName>
                                        </p:attrNameLst>
                                      </p:cBhvr>
                                      <p:to>
                                        <p:strVal val="visible"/>
                                      </p:to>
                                    </p:set>
                                    <p:animEffect transition="in" filter="fade">
                                      <p:cBhvr>
                                        <p:cTn id="36" dur="1000"/>
                                        <p:tgtEl>
                                          <p:spTgt spid="8192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23">
                                            <p:txEl>
                                              <p:pRg st="6" end="6"/>
                                            </p:txEl>
                                          </p:spTgt>
                                        </p:tgtEl>
                                        <p:attrNameLst>
                                          <p:attrName>style.visibility</p:attrName>
                                        </p:attrNameLst>
                                      </p:cBhvr>
                                      <p:to>
                                        <p:strVal val="visible"/>
                                      </p:to>
                                    </p:set>
                                    <p:animEffect transition="in" filter="fade">
                                      <p:cBhvr>
                                        <p:cTn id="41" dur="1000"/>
                                        <p:tgtEl>
                                          <p:spTgt spid="81923">
                                            <p:txEl>
                                              <p:pRg st="6" end="6"/>
                                            </p:txEl>
                                          </p:spTgt>
                                        </p:tgtEl>
                                      </p:cBhvr>
                                    </p:animEffect>
                                  </p:childTnLst>
                                </p:cTn>
                              </p:par>
                              <p:par>
                                <p:cTn id="42" presetID="35" presetClass="emph" presetSubtype="0" repeatCount="4000" fill="hold" grpId="1" nodeType="withEffect">
                                  <p:stCondLst>
                                    <p:cond delay="0"/>
                                  </p:stCondLst>
                                  <p:childTnLst>
                                    <p:anim calcmode="discrete" valueType="str">
                                      <p:cBhvr>
                                        <p:cTn id="43" dur="1000" fill="hold"/>
                                        <p:tgtEl>
                                          <p:spTgt spid="8192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uiExpand="1" build="p"/>
      <p:bldP spid="81923" grpId="1"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34C84E30-1E79-4863-B02E-BFDB5F83F500}" type="slidenum">
              <a:rPr lang="en-US" altLang="en-US"/>
              <a:pPr/>
              <a:t>47</a:t>
            </a:fld>
            <a:endParaRPr lang="en-US" altLang="en-US"/>
          </a:p>
        </p:txBody>
      </p:sp>
      <p:sp>
        <p:nvSpPr>
          <p:cNvPr id="82946" name="Rectangle 2"/>
          <p:cNvSpPr>
            <a:spLocks noGrp="1" noChangeArrowheads="1"/>
          </p:cNvSpPr>
          <p:nvPr>
            <p:ph type="title"/>
          </p:nvPr>
        </p:nvSpPr>
        <p:spPr/>
        <p:txBody>
          <a:bodyPr/>
          <a:lstStyle/>
          <a:p>
            <a:r>
              <a:rPr lang="en-US" altLang="en-US" dirty="0" smtClean="0"/>
              <a:t>A Mighty </a:t>
            </a:r>
            <a:r>
              <a:rPr lang="en-US" altLang="en-US" dirty="0"/>
              <a:t>Angel (10:1)</a:t>
            </a:r>
          </a:p>
        </p:txBody>
      </p:sp>
      <p:sp>
        <p:nvSpPr>
          <p:cNvPr id="82947" name="Rectangle 3"/>
          <p:cNvSpPr>
            <a:spLocks noGrp="1" noChangeArrowheads="1"/>
          </p:cNvSpPr>
          <p:nvPr>
            <p:ph type="body" idx="1"/>
          </p:nvPr>
        </p:nvSpPr>
        <p:spPr/>
        <p:txBody>
          <a:bodyPr/>
          <a:lstStyle/>
          <a:p>
            <a:r>
              <a:rPr lang="en-US" altLang="en-US"/>
              <a:t>clothed in a cloud</a:t>
            </a:r>
          </a:p>
          <a:p>
            <a:pPr lvl="1"/>
            <a:r>
              <a:rPr lang="en-US" altLang="en-US"/>
              <a:t>may symbolize angel’s work as glorious and will be manifest to many (cf. 1:7)</a:t>
            </a:r>
          </a:p>
          <a:p>
            <a:pPr lvl="1"/>
            <a:r>
              <a:rPr lang="en-US" altLang="en-US"/>
              <a:t>may symbolize righteousness and judgment (Ps. 97:2)</a:t>
            </a:r>
          </a:p>
          <a:p>
            <a:r>
              <a:rPr lang="en-US" altLang="en-US"/>
              <a:t>rainbow on head</a:t>
            </a:r>
          </a:p>
          <a:p>
            <a:pPr lvl="1"/>
            <a:r>
              <a:rPr lang="en-US" altLang="en-US"/>
              <a:t>covenant (Gen. 9:12-17)</a:t>
            </a:r>
          </a:p>
          <a:p>
            <a:pPr lvl="1"/>
            <a:r>
              <a:rPr lang="en-US" altLang="en-US"/>
              <a:t>encircled the throne (Rev. 4:3)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98EF3F8-FC30-42BF-B1F4-0C1D0DAE8012}" type="slidenum">
              <a:rPr lang="en-US" altLang="en-US"/>
              <a:pPr/>
              <a:t>48</a:t>
            </a:fld>
            <a:endParaRPr lang="en-US" altLang="en-US"/>
          </a:p>
        </p:txBody>
      </p:sp>
      <p:sp>
        <p:nvSpPr>
          <p:cNvPr id="83970" name="Rectangle 2"/>
          <p:cNvSpPr>
            <a:spLocks noGrp="1" noChangeArrowheads="1"/>
          </p:cNvSpPr>
          <p:nvPr>
            <p:ph type="title"/>
          </p:nvPr>
        </p:nvSpPr>
        <p:spPr/>
        <p:txBody>
          <a:bodyPr/>
          <a:lstStyle/>
          <a:p>
            <a:r>
              <a:rPr lang="en-US" altLang="en-US" dirty="0" smtClean="0"/>
              <a:t>A Mighty </a:t>
            </a:r>
            <a:r>
              <a:rPr lang="en-US" altLang="en-US" dirty="0"/>
              <a:t>Angel (10:1)</a:t>
            </a:r>
          </a:p>
        </p:txBody>
      </p:sp>
      <p:sp>
        <p:nvSpPr>
          <p:cNvPr id="83971" name="Rectangle 3"/>
          <p:cNvSpPr>
            <a:spLocks noGrp="1" noChangeArrowheads="1"/>
          </p:cNvSpPr>
          <p:nvPr>
            <p:ph type="body" idx="1"/>
          </p:nvPr>
        </p:nvSpPr>
        <p:spPr/>
        <p:txBody>
          <a:bodyPr/>
          <a:lstStyle/>
          <a:p>
            <a:r>
              <a:rPr lang="en-US" altLang="en-US" dirty="0"/>
              <a:t>face like the sun</a:t>
            </a:r>
          </a:p>
          <a:p>
            <a:pPr lvl="1"/>
            <a:r>
              <a:rPr lang="en-US" altLang="en-US" dirty="0"/>
              <a:t>image often associated with Jesus</a:t>
            </a:r>
          </a:p>
          <a:p>
            <a:pPr lvl="1"/>
            <a:r>
              <a:rPr lang="en-US" altLang="en-US" dirty="0" smtClean="0"/>
              <a:t>also </a:t>
            </a:r>
            <a:r>
              <a:rPr lang="en-US" altLang="en-US" dirty="0"/>
              <a:t>true of angels in general </a:t>
            </a:r>
            <a:r>
              <a:rPr lang="en-US" altLang="en-US" dirty="0" smtClean="0"/>
              <a:t>(</a:t>
            </a:r>
            <a:r>
              <a:rPr lang="en-US" altLang="en-US" dirty="0"/>
              <a:t>2 Cor. 11:14)</a:t>
            </a:r>
          </a:p>
          <a:p>
            <a:r>
              <a:rPr lang="en-US" altLang="en-US" dirty="0"/>
              <a:t>pillars of fire</a:t>
            </a:r>
          </a:p>
          <a:p>
            <a:pPr lvl="1"/>
            <a:r>
              <a:rPr lang="en-US" altLang="en-US" dirty="0"/>
              <a:t>often a characteristic of God</a:t>
            </a:r>
          </a:p>
          <a:p>
            <a:pPr lvl="1"/>
            <a:r>
              <a:rPr lang="en-US" altLang="en-US" dirty="0"/>
              <a:t>probably symbolic of powerful destruction (Is. 29:6)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7E80380-6796-4562-9A9E-9B305879D10A}" type="slidenum">
              <a:rPr lang="en-US" altLang="en-US"/>
              <a:pPr/>
              <a:t>49</a:t>
            </a:fld>
            <a:endParaRPr lang="en-US" altLang="en-US"/>
          </a:p>
        </p:txBody>
      </p:sp>
      <p:sp>
        <p:nvSpPr>
          <p:cNvPr id="84994" name="Rectangle 2"/>
          <p:cNvSpPr>
            <a:spLocks noGrp="1" noChangeArrowheads="1"/>
          </p:cNvSpPr>
          <p:nvPr>
            <p:ph type="title"/>
          </p:nvPr>
        </p:nvSpPr>
        <p:spPr/>
        <p:txBody>
          <a:bodyPr/>
          <a:lstStyle/>
          <a:p>
            <a:r>
              <a:rPr lang="en-US" altLang="en-US" dirty="0" smtClean="0"/>
              <a:t>A Mighty </a:t>
            </a:r>
            <a:r>
              <a:rPr lang="en-US" altLang="en-US" dirty="0"/>
              <a:t>Angel (10:2)</a:t>
            </a:r>
          </a:p>
        </p:txBody>
      </p:sp>
      <p:sp>
        <p:nvSpPr>
          <p:cNvPr id="84995" name="Rectangle 3"/>
          <p:cNvSpPr>
            <a:spLocks noGrp="1" noChangeArrowheads="1"/>
          </p:cNvSpPr>
          <p:nvPr>
            <p:ph type="body" idx="1"/>
          </p:nvPr>
        </p:nvSpPr>
        <p:spPr/>
        <p:txBody>
          <a:bodyPr/>
          <a:lstStyle/>
          <a:p>
            <a:r>
              <a:rPr lang="en-US" altLang="en-US" dirty="0"/>
              <a:t>little book in hand</a:t>
            </a:r>
          </a:p>
          <a:p>
            <a:pPr lvl="1"/>
            <a:r>
              <a:rPr lang="en-US" altLang="en-US" dirty="0"/>
              <a:t>probably not book in chapter 5</a:t>
            </a:r>
          </a:p>
          <a:p>
            <a:pPr lvl="1"/>
            <a:r>
              <a:rPr lang="en-US" altLang="en-US" dirty="0"/>
              <a:t>different Greek word </a:t>
            </a:r>
            <a:r>
              <a:rPr lang="en-US" altLang="en-US" i="1" dirty="0" err="1">
                <a:solidFill>
                  <a:srgbClr val="000000"/>
                </a:solidFill>
                <a:latin typeface="Bwgrkl" pitchFamily="2" charset="0"/>
                <a:ea typeface="Times New Roman" pitchFamily="18" charset="0"/>
                <a:cs typeface="Bwgrkl" pitchFamily="2" charset="0"/>
              </a:rPr>
              <a:t>bibliaridion</a:t>
            </a:r>
            <a:r>
              <a:rPr lang="en-US" altLang="en-US" dirty="0"/>
              <a:t> </a:t>
            </a:r>
          </a:p>
          <a:p>
            <a:pPr lvl="1"/>
            <a:r>
              <a:rPr lang="en-US" altLang="en-US" dirty="0"/>
              <a:t>a small </a:t>
            </a:r>
            <a:r>
              <a:rPr lang="en-US" altLang="en-US" dirty="0" smtClean="0"/>
              <a:t>book that is seen as opened, not sealed—available (cf. 2 Pet. 1:3)</a:t>
            </a:r>
            <a:endParaRPr lang="en-US" altLang="en-US" dirty="0"/>
          </a:p>
          <a:p>
            <a:r>
              <a:rPr lang="en-US" altLang="en-US" dirty="0"/>
              <a:t>feet on land and </a:t>
            </a:r>
            <a:r>
              <a:rPr lang="en-US" altLang="en-US" dirty="0" smtClean="0"/>
              <a:t>sea</a:t>
            </a:r>
            <a:endParaRPr lang="en-US" altLang="en-US" dirty="0"/>
          </a:p>
          <a:p>
            <a:pPr lvl="1"/>
            <a:r>
              <a:rPr lang="en-US" altLang="en-US" dirty="0" smtClean="0"/>
              <a:t>three times (10:2, 5, 8)</a:t>
            </a:r>
          </a:p>
          <a:p>
            <a:pPr lvl="1"/>
            <a:r>
              <a:rPr lang="en-US" altLang="en-US" dirty="0" smtClean="0"/>
              <a:t>colossal image</a:t>
            </a:r>
          </a:p>
          <a:p>
            <a:pPr lvl="1"/>
            <a:r>
              <a:rPr lang="en-US" altLang="en-US" dirty="0" smtClean="0"/>
              <a:t>message </a:t>
            </a:r>
            <a:r>
              <a:rPr lang="en-US" altLang="en-US" dirty="0"/>
              <a:t>is for whole </a:t>
            </a:r>
            <a:r>
              <a:rPr lang="en-US" altLang="en-US" dirty="0" smtClean="0"/>
              <a:t>world (cf. 10:11)</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65" name="Picture 9" descr="http://mistersparkystlouis.com/sites/default/files/ap110606029137_21-1024x65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903" y="0"/>
            <a:ext cx="917290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7127B09-1D23-460A-A8DE-BF146B1D22D1}" type="slidenum">
              <a:rPr lang="en-US" altLang="en-US"/>
              <a:pPr/>
              <a:t>5</a:t>
            </a:fld>
            <a:endParaRPr lang="en-US" altLang="en-US"/>
          </a:p>
        </p:txBody>
      </p:sp>
      <p:sp>
        <p:nvSpPr>
          <p:cNvPr id="45058" name="Rectangle 2"/>
          <p:cNvSpPr>
            <a:spLocks noGrp="1" noChangeArrowheads="1"/>
          </p:cNvSpPr>
          <p:nvPr>
            <p:ph type="title"/>
          </p:nvPr>
        </p:nvSpPr>
        <p:spPr/>
        <p:txBody>
          <a:bodyPr/>
          <a:lstStyle/>
          <a:p>
            <a:r>
              <a:rPr lang="en-US" altLang="en-US"/>
              <a:t>First Trumpet (8:7)</a:t>
            </a:r>
          </a:p>
        </p:txBody>
      </p:sp>
      <p:sp>
        <p:nvSpPr>
          <p:cNvPr id="45059" name="Rectangle 3"/>
          <p:cNvSpPr>
            <a:spLocks noGrp="1" noChangeArrowheads="1"/>
          </p:cNvSpPr>
          <p:nvPr>
            <p:ph type="body" idx="1"/>
          </p:nvPr>
        </p:nvSpPr>
        <p:spPr/>
        <p:txBody>
          <a:bodyPr/>
          <a:lstStyle/>
          <a:p>
            <a:r>
              <a:rPr lang="en-US" altLang="en-US" sz="4000" dirty="0">
                <a:solidFill>
                  <a:schemeClr val="bg1"/>
                </a:solidFill>
                <a:effectLst>
                  <a:outerShdw blurRad="38100" dist="38100" dir="2700000" algn="tl">
                    <a:srgbClr val="000000">
                      <a:alpha val="43137"/>
                    </a:srgbClr>
                  </a:outerShdw>
                </a:effectLst>
              </a:rPr>
              <a:t>Hail &amp; Fire</a:t>
            </a:r>
          </a:p>
          <a:p>
            <a:pPr lvl="1"/>
            <a:r>
              <a:rPr lang="en-US" altLang="en-US" sz="3600" dirty="0">
                <a:solidFill>
                  <a:schemeClr val="bg1"/>
                </a:solidFill>
                <a:effectLst>
                  <a:outerShdw blurRad="38100" dist="38100" dir="2700000" algn="tl">
                    <a:srgbClr val="000000">
                      <a:alpha val="43137"/>
                    </a:srgbClr>
                  </a:outerShdw>
                </a:effectLst>
              </a:rPr>
              <a:t>instruments of judgment</a:t>
            </a:r>
          </a:p>
          <a:p>
            <a:pPr lvl="1"/>
            <a:r>
              <a:rPr lang="en-US" altLang="en-US" sz="3600" dirty="0">
                <a:solidFill>
                  <a:schemeClr val="bg1"/>
                </a:solidFill>
                <a:effectLst>
                  <a:outerShdw blurRad="38100" dist="38100" dir="2700000" algn="tl">
                    <a:srgbClr val="000000">
                      <a:alpha val="43137"/>
                    </a:srgbClr>
                  </a:outerShdw>
                </a:effectLst>
              </a:rPr>
              <a:t>fire is probably </a:t>
            </a:r>
            <a:r>
              <a:rPr lang="en-US" altLang="en-US" sz="3600" dirty="0" smtClean="0">
                <a:solidFill>
                  <a:schemeClr val="bg1"/>
                </a:solidFill>
                <a:effectLst>
                  <a:outerShdw blurRad="38100" dist="38100" dir="2700000" algn="tl">
                    <a:srgbClr val="000000">
                      <a:alpha val="43137"/>
                    </a:srgbClr>
                  </a:outerShdw>
                </a:effectLst>
              </a:rPr>
              <a:t>lightening</a:t>
            </a:r>
          </a:p>
          <a:p>
            <a:pPr lvl="1"/>
            <a:r>
              <a:rPr lang="en-US" altLang="en-US" sz="3600" dirty="0" smtClean="0">
                <a:solidFill>
                  <a:schemeClr val="bg1"/>
                </a:solidFill>
                <a:effectLst>
                  <a:outerShdw blurRad="38100" dist="38100" dir="2700000" algn="tl">
                    <a:srgbClr val="000000">
                      <a:alpha val="43137"/>
                    </a:srgbClr>
                  </a:outerShdw>
                </a:effectLst>
              </a:rPr>
              <a:t>first trumpet symbolically follows the seventh plague in Egypt (Ex</a:t>
            </a:r>
            <a:r>
              <a:rPr lang="en-US" altLang="en-US" sz="3600" dirty="0">
                <a:solidFill>
                  <a:schemeClr val="bg1"/>
                </a:solidFill>
                <a:effectLst>
                  <a:outerShdw blurRad="38100" dist="38100" dir="2700000" algn="tl">
                    <a:srgbClr val="000000">
                      <a:alpha val="43137"/>
                    </a:srgbClr>
                  </a:outerShdw>
                </a:effectLst>
              </a:rPr>
              <a:t>. </a:t>
            </a:r>
            <a:r>
              <a:rPr lang="en-US" altLang="en-US" sz="3600" dirty="0" smtClean="0">
                <a:solidFill>
                  <a:schemeClr val="bg1"/>
                </a:solidFill>
                <a:effectLst>
                  <a:outerShdw blurRad="38100" dist="38100" dir="2700000" algn="tl">
                    <a:srgbClr val="000000">
                      <a:alpha val="43137"/>
                    </a:srgbClr>
                  </a:outerShdw>
                </a:effectLst>
              </a:rPr>
              <a:t>9:22-28; </a:t>
            </a:r>
            <a:r>
              <a:rPr lang="en-US" altLang="en-US" sz="3600" dirty="0">
                <a:solidFill>
                  <a:schemeClr val="bg1"/>
                </a:solidFill>
                <a:effectLst>
                  <a:outerShdw blurRad="38100" dist="38100" dir="2700000" algn="tl">
                    <a:srgbClr val="000000">
                      <a:alpha val="43137"/>
                    </a:srgbClr>
                  </a:outerShdw>
                </a:effectLst>
              </a:rPr>
              <a:t>Ps. 78:47-49)</a:t>
            </a:r>
          </a:p>
          <a:p>
            <a:r>
              <a:rPr lang="en-US" altLang="en-US" sz="4000" dirty="0">
                <a:solidFill>
                  <a:schemeClr val="bg1"/>
                </a:solidFill>
                <a:effectLst>
                  <a:outerShdw blurRad="38100" dist="38100" dir="2700000" algn="tl">
                    <a:srgbClr val="000000">
                      <a:alpha val="43137"/>
                    </a:srgbClr>
                  </a:outerShdw>
                </a:effectLst>
              </a:rPr>
              <a:t>Mingled with blood </a:t>
            </a:r>
            <a:r>
              <a:rPr lang="en-US" altLang="en-US" sz="4000" dirty="0" smtClean="0">
                <a:solidFill>
                  <a:schemeClr val="bg1"/>
                </a:solidFill>
                <a:effectLst>
                  <a:outerShdw blurRad="38100" dist="38100" dir="2700000" algn="tl">
                    <a:srgbClr val="000000">
                      <a:alpha val="43137"/>
                    </a:srgbClr>
                  </a:outerShdw>
                </a:effectLst>
              </a:rPr>
              <a:t>–loss </a:t>
            </a:r>
            <a:r>
              <a:rPr lang="en-US" altLang="en-US" sz="4000" dirty="0">
                <a:solidFill>
                  <a:schemeClr val="bg1"/>
                </a:solidFill>
                <a:effectLst>
                  <a:outerShdw blurRad="38100" dist="38100" dir="2700000" algn="tl">
                    <a:srgbClr val="000000">
                      <a:alpha val="43137"/>
                    </a:srgbClr>
                  </a:outerShdw>
                </a:effectLst>
              </a:rPr>
              <a:t>of life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fade">
                                      <p:cBhvr>
                                        <p:cTn id="11" dur="1000"/>
                                        <p:tgtEl>
                                          <p:spTgt spid="4505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1000"/>
                                        <p:tgtEl>
                                          <p:spTgt spid="4505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fade">
                                      <p:cBhvr>
                                        <p:cTn id="19" dur="1000"/>
                                        <p:tgtEl>
                                          <p:spTgt spid="4505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059">
                                            <p:txEl>
                                              <p:pRg st="4" end="4"/>
                                            </p:txEl>
                                          </p:spTgt>
                                        </p:tgtEl>
                                        <p:attrNameLst>
                                          <p:attrName>style.visibility</p:attrName>
                                        </p:attrNameLst>
                                      </p:cBhvr>
                                      <p:to>
                                        <p:strVal val="visible"/>
                                      </p:to>
                                    </p:set>
                                    <p:animEffect transition="in" filter="fade">
                                      <p:cBhvr>
                                        <p:cTn id="24" dur="1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16B62FD-E410-4D2F-98E0-CACD9F978220}" type="slidenum">
              <a:rPr lang="en-US" altLang="en-US"/>
              <a:pPr/>
              <a:t>50</a:t>
            </a:fld>
            <a:endParaRPr lang="en-US" altLang="en-US"/>
          </a:p>
        </p:txBody>
      </p:sp>
      <p:sp>
        <p:nvSpPr>
          <p:cNvPr id="86018" name="Rectangle 2"/>
          <p:cNvSpPr>
            <a:spLocks noGrp="1" noChangeArrowheads="1"/>
          </p:cNvSpPr>
          <p:nvPr>
            <p:ph type="title"/>
          </p:nvPr>
        </p:nvSpPr>
        <p:spPr/>
        <p:txBody>
          <a:bodyPr/>
          <a:lstStyle/>
          <a:p>
            <a:r>
              <a:rPr lang="en-US" altLang="en-US"/>
              <a:t>Seven Thunders (10:3, 4)</a:t>
            </a:r>
          </a:p>
        </p:txBody>
      </p:sp>
      <p:sp>
        <p:nvSpPr>
          <p:cNvPr id="86019" name="Rectangle 3"/>
          <p:cNvSpPr>
            <a:spLocks noGrp="1" noChangeArrowheads="1"/>
          </p:cNvSpPr>
          <p:nvPr>
            <p:ph type="body" idx="1"/>
          </p:nvPr>
        </p:nvSpPr>
        <p:spPr>
          <a:xfrm>
            <a:off x="609600" y="1600200"/>
            <a:ext cx="7924800" cy="4648200"/>
          </a:xfrm>
        </p:spPr>
        <p:txBody>
          <a:bodyPr>
            <a:normAutofit/>
          </a:bodyPr>
          <a:lstStyle/>
          <a:p>
            <a:r>
              <a:rPr lang="en-US" altLang="en-US" dirty="0"/>
              <a:t>a</a:t>
            </a:r>
            <a:r>
              <a:rPr lang="en-US" altLang="en-US" dirty="0" smtClean="0"/>
              <a:t>ngel </a:t>
            </a:r>
            <a:r>
              <a:rPr lang="en-US" altLang="en-US" dirty="0"/>
              <a:t>cried with loud roar (lion like)</a:t>
            </a:r>
          </a:p>
          <a:p>
            <a:r>
              <a:rPr lang="en-US" altLang="en-US" dirty="0"/>
              <a:t>s</a:t>
            </a:r>
            <a:r>
              <a:rPr lang="en-US" altLang="en-US" dirty="0" smtClean="0"/>
              <a:t>even </a:t>
            </a:r>
            <a:r>
              <a:rPr lang="en-US" altLang="en-US" dirty="0"/>
              <a:t>thunders respond (perhaps Jehovah’s response to angel</a:t>
            </a:r>
            <a:r>
              <a:rPr lang="en-US" altLang="en-US" dirty="0" smtClean="0"/>
              <a:t>)</a:t>
            </a:r>
          </a:p>
          <a:p>
            <a:r>
              <a:rPr lang="en-US" altLang="en-US" dirty="0"/>
              <a:t>q</a:t>
            </a:r>
            <a:r>
              <a:rPr lang="en-US" altLang="en-US" dirty="0" smtClean="0"/>
              <a:t>uestion #3</a:t>
            </a:r>
            <a:endParaRPr lang="en-US" altLang="en-US" dirty="0"/>
          </a:p>
          <a:p>
            <a:pPr lvl="1"/>
            <a:r>
              <a:rPr lang="en-US" altLang="en-US" dirty="0"/>
              <a:t>John heard but wasn’t permitted to write it down (cf. 2 Cor. 12:4)</a:t>
            </a:r>
          </a:p>
          <a:p>
            <a:pPr lvl="1"/>
            <a:r>
              <a:rPr lang="en-US" altLang="en-US" dirty="0"/>
              <a:t>shows that God doesn’t “reveal” everything about Him or His </a:t>
            </a:r>
            <a:r>
              <a:rPr lang="en-US" altLang="en-US" dirty="0" smtClean="0"/>
              <a:t>ways</a:t>
            </a:r>
            <a:endParaRPr lang="en-US" altLang="en-US" dirty="0"/>
          </a:p>
          <a:p>
            <a:pPr lvl="1"/>
            <a:r>
              <a:rPr lang="en-US" altLang="en-US" dirty="0"/>
              <a:t>some things are confidential to heaven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FBB6CED-B5F6-4403-84D4-6E791C7AA761}" type="slidenum">
              <a:rPr lang="en-US" altLang="en-US"/>
              <a:pPr/>
              <a:t>51</a:t>
            </a:fld>
            <a:endParaRPr lang="en-US" altLang="en-US"/>
          </a:p>
        </p:txBody>
      </p:sp>
      <p:sp>
        <p:nvSpPr>
          <p:cNvPr id="87042" name="Rectangle 2"/>
          <p:cNvSpPr>
            <a:spLocks noGrp="1" noChangeArrowheads="1"/>
          </p:cNvSpPr>
          <p:nvPr>
            <p:ph type="title"/>
          </p:nvPr>
        </p:nvSpPr>
        <p:spPr/>
        <p:txBody>
          <a:bodyPr/>
          <a:lstStyle/>
          <a:p>
            <a:r>
              <a:rPr lang="en-US" altLang="en-US"/>
              <a:t>Deuteronomy 29:29</a:t>
            </a:r>
          </a:p>
        </p:txBody>
      </p:sp>
      <p:sp>
        <p:nvSpPr>
          <p:cNvPr id="87044" name="Text Box 4"/>
          <p:cNvSpPr txBox="1">
            <a:spLocks noChangeArrowheads="1"/>
          </p:cNvSpPr>
          <p:nvPr/>
        </p:nvSpPr>
        <p:spPr bwMode="auto">
          <a:xfrm>
            <a:off x="365125" y="1484313"/>
            <a:ext cx="8169275" cy="28384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i="1" dirty="0"/>
              <a:t>“The secret things belong to the Lord our God, but those things which are revealed belong to us and to our children forever, that we may do all the words of this law”</a:t>
            </a:r>
            <a:r>
              <a:rPr lang="en-US" altLang="en-US" sz="3600" dirty="0"/>
              <a:t> </a:t>
            </a:r>
          </a:p>
        </p:txBody>
      </p:sp>
      <p:sp>
        <p:nvSpPr>
          <p:cNvPr id="2" name="TextBox 1"/>
          <p:cNvSpPr txBox="1"/>
          <p:nvPr/>
        </p:nvSpPr>
        <p:spPr>
          <a:xfrm>
            <a:off x="762000" y="4239339"/>
            <a:ext cx="7620000" cy="2009061"/>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spc="300" dirty="0" smtClean="0">
                <a:latin typeface="Bernard MT Condensed" panose="02050806060905020404" pitchFamily="18" charset="0"/>
              </a:rPr>
              <a:t>Lesson: </a:t>
            </a:r>
            <a:r>
              <a:rPr lang="en-US" sz="2800" dirty="0" smtClean="0"/>
              <a:t>Let us respect the silence and secrets of God and stand in what is revealed. </a:t>
            </a:r>
            <a:br>
              <a:rPr lang="en-US" sz="2800" dirty="0" smtClean="0"/>
            </a:br>
            <a:r>
              <a:rPr lang="en-US" sz="2800" dirty="0" smtClean="0"/>
              <a:t>See also Isaiah 55:8, 9, John 20:30, 31, 2 Timothy 3:16, 17; Mark 13:32.</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CBE228E6-726B-4EE3-BBF4-2B62A39C8CB8}" type="slidenum">
              <a:rPr lang="en-US" altLang="en-US"/>
              <a:pPr/>
              <a:t>52</a:t>
            </a:fld>
            <a:endParaRPr lang="en-US" altLang="en-US"/>
          </a:p>
        </p:txBody>
      </p:sp>
      <p:sp>
        <p:nvSpPr>
          <p:cNvPr id="88066" name="Rectangle 2"/>
          <p:cNvSpPr>
            <a:spLocks noGrp="1" noChangeArrowheads="1"/>
          </p:cNvSpPr>
          <p:nvPr>
            <p:ph type="title"/>
          </p:nvPr>
        </p:nvSpPr>
        <p:spPr/>
        <p:txBody>
          <a:bodyPr/>
          <a:lstStyle/>
          <a:p>
            <a:r>
              <a:rPr lang="en-US" altLang="en-US" dirty="0" smtClean="0"/>
              <a:t>The Mighty Message (10:5-7</a:t>
            </a:r>
            <a:r>
              <a:rPr lang="en-US" altLang="en-US" dirty="0"/>
              <a:t>)</a:t>
            </a:r>
          </a:p>
        </p:txBody>
      </p:sp>
      <p:sp>
        <p:nvSpPr>
          <p:cNvPr id="88067" name="Rectangle 3"/>
          <p:cNvSpPr>
            <a:spLocks noGrp="1" noChangeArrowheads="1"/>
          </p:cNvSpPr>
          <p:nvPr>
            <p:ph type="body" idx="1"/>
          </p:nvPr>
        </p:nvSpPr>
        <p:spPr/>
        <p:txBody>
          <a:bodyPr/>
          <a:lstStyle/>
          <a:p>
            <a:r>
              <a:rPr lang="en-US" altLang="en-US" dirty="0"/>
              <a:t>q</a:t>
            </a:r>
            <a:r>
              <a:rPr lang="en-US" altLang="en-US" dirty="0" smtClean="0"/>
              <a:t>uestion #4</a:t>
            </a:r>
          </a:p>
          <a:p>
            <a:pPr lvl="1"/>
            <a:r>
              <a:rPr lang="en-US" altLang="en-US" dirty="0" smtClean="0"/>
              <a:t>Cf. Gen. 14:22, 23; Deut. 32:40; Dan. 12:7</a:t>
            </a:r>
          </a:p>
          <a:p>
            <a:r>
              <a:rPr lang="en-US" altLang="en-US" dirty="0" smtClean="0"/>
              <a:t>“time” </a:t>
            </a:r>
            <a:r>
              <a:rPr lang="en-US" altLang="en-US" dirty="0"/>
              <a:t>has run out; repentance was not sought (</a:t>
            </a:r>
            <a:r>
              <a:rPr lang="en-US" altLang="en-US" dirty="0" smtClean="0"/>
              <a:t>9:20)</a:t>
            </a:r>
          </a:p>
          <a:p>
            <a:r>
              <a:rPr lang="en-US" altLang="en-US" dirty="0" smtClean="0"/>
              <a:t>God’s </a:t>
            </a:r>
            <a:r>
              <a:rPr lang="en-US" altLang="en-US" dirty="0"/>
              <a:t>longsuffering has expired, “there should be </a:t>
            </a:r>
            <a:r>
              <a:rPr lang="en-US" altLang="en-US" dirty="0" smtClean="0"/>
              <a:t>“delay” </a:t>
            </a:r>
            <a:r>
              <a:rPr lang="en-US" altLang="en-US" dirty="0"/>
              <a:t>no longer”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57B6140D-9A30-4EFE-A8D5-337ADEA1425F}" type="slidenum">
              <a:rPr lang="en-US" altLang="en-US"/>
              <a:pPr/>
              <a:t>53</a:t>
            </a:fld>
            <a:endParaRPr lang="en-US" altLang="en-US"/>
          </a:p>
        </p:txBody>
      </p:sp>
      <p:sp>
        <p:nvSpPr>
          <p:cNvPr id="89093" name="Rectangle 5"/>
          <p:cNvSpPr>
            <a:spLocks noGrp="1" noChangeArrowheads="1"/>
          </p:cNvSpPr>
          <p:nvPr>
            <p:ph type="title"/>
          </p:nvPr>
        </p:nvSpPr>
        <p:spPr/>
        <p:txBody>
          <a:bodyPr/>
          <a:lstStyle/>
          <a:p>
            <a:r>
              <a:rPr lang="en-US" altLang="en-US" dirty="0" smtClean="0"/>
              <a:t>The Mighty Oath </a:t>
            </a:r>
            <a:r>
              <a:rPr lang="en-US" altLang="en-US" dirty="0"/>
              <a:t>(10:6)</a:t>
            </a:r>
          </a:p>
        </p:txBody>
      </p:sp>
      <p:sp>
        <p:nvSpPr>
          <p:cNvPr id="89094" name="Rectangle 6"/>
          <p:cNvSpPr>
            <a:spLocks noGrp="1" noChangeArrowheads="1"/>
          </p:cNvSpPr>
          <p:nvPr>
            <p:ph type="body" idx="1"/>
          </p:nvPr>
        </p:nvSpPr>
        <p:spPr/>
        <p:txBody>
          <a:bodyPr/>
          <a:lstStyle/>
          <a:p>
            <a:r>
              <a:rPr lang="en-US" altLang="en-US"/>
              <a:t>by the eternal nature of God</a:t>
            </a:r>
          </a:p>
          <a:p>
            <a:r>
              <a:rPr lang="en-US" altLang="en-US"/>
              <a:t>by the creative hand of God</a:t>
            </a:r>
          </a:p>
          <a:p>
            <a:pPr lvl="1"/>
            <a:r>
              <a:rPr lang="en-US" altLang="en-US"/>
              <a:t>both of these are real reasons for worshiping Jehovah</a:t>
            </a:r>
          </a:p>
          <a:p>
            <a:pPr lvl="1"/>
            <a:r>
              <a:rPr lang="en-US" altLang="en-US"/>
              <a:t>both stand and fall together in scripture</a:t>
            </a:r>
          </a:p>
          <a:p>
            <a:pPr lvl="1"/>
            <a:r>
              <a:rPr lang="en-US" altLang="en-US"/>
              <a:t>if someone can dismiss one, why not dismiss the other?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918CBB4E-A761-4769-B8E0-3C6058D97220}" type="slidenum">
              <a:rPr lang="en-US" altLang="en-US">
                <a:solidFill>
                  <a:srgbClr val="000000"/>
                </a:solidFill>
              </a:rPr>
              <a:pPr/>
              <a:t>54</a:t>
            </a:fld>
            <a:endParaRPr lang="en-US" altLang="en-US">
              <a:solidFill>
                <a:srgbClr val="000000"/>
              </a:solidFill>
            </a:endParaRPr>
          </a:p>
        </p:txBody>
      </p:sp>
      <p:sp>
        <p:nvSpPr>
          <p:cNvPr id="92162" name="Rectangle 2"/>
          <p:cNvSpPr>
            <a:spLocks noGrp="1" noChangeArrowheads="1"/>
          </p:cNvSpPr>
          <p:nvPr>
            <p:ph type="title"/>
          </p:nvPr>
        </p:nvSpPr>
        <p:spPr/>
        <p:txBody>
          <a:bodyPr/>
          <a:lstStyle/>
          <a:p>
            <a:r>
              <a:rPr lang="en-US" altLang="en-US"/>
              <a:t>The Mystery of God (10:7)</a:t>
            </a:r>
          </a:p>
        </p:txBody>
      </p:sp>
      <p:sp>
        <p:nvSpPr>
          <p:cNvPr id="92163" name="Rectangle 3"/>
          <p:cNvSpPr>
            <a:spLocks noGrp="1" noChangeArrowheads="1"/>
          </p:cNvSpPr>
          <p:nvPr>
            <p:ph type="body" idx="1"/>
          </p:nvPr>
        </p:nvSpPr>
        <p:spPr/>
        <p:txBody>
          <a:bodyPr/>
          <a:lstStyle/>
          <a:p>
            <a:pPr>
              <a:lnSpc>
                <a:spcPct val="90000"/>
              </a:lnSpc>
            </a:pPr>
            <a:r>
              <a:rPr lang="en-US" altLang="en-US" sz="3600" dirty="0"/>
              <a:t>a mystery is only mysterious until its fullness is </a:t>
            </a:r>
            <a:r>
              <a:rPr lang="en-US" altLang="en-US" sz="3600" dirty="0" smtClean="0"/>
              <a:t>revealed (see Rev. 1:20)</a:t>
            </a:r>
          </a:p>
          <a:p>
            <a:pPr lvl="1">
              <a:lnSpc>
                <a:spcPct val="90000"/>
              </a:lnSpc>
            </a:pPr>
            <a:r>
              <a:rPr lang="en-US" altLang="en-US" sz="3200" b="1" dirty="0" smtClean="0"/>
              <a:t>Not</a:t>
            </a:r>
            <a:r>
              <a:rPr lang="en-US" altLang="en-US" sz="3200" dirty="0" smtClean="0"/>
              <a:t> something which only a select few with special knowledge can apprehend</a:t>
            </a:r>
          </a:p>
          <a:p>
            <a:pPr lvl="1">
              <a:lnSpc>
                <a:spcPct val="90000"/>
              </a:lnSpc>
            </a:pPr>
            <a:r>
              <a:rPr lang="en-US" altLang="en-US" sz="3200" dirty="0" smtClean="0"/>
              <a:t>Something which would never be understood unless God reveals it </a:t>
            </a:r>
            <a:br>
              <a:rPr lang="en-US" altLang="en-US" sz="3200" dirty="0" smtClean="0"/>
            </a:br>
            <a:r>
              <a:rPr lang="en-US" altLang="en-US" sz="3200" dirty="0" smtClean="0"/>
              <a:t>(cf. Col. 1:26)</a:t>
            </a:r>
          </a:p>
        </p:txBody>
      </p:sp>
    </p:spTree>
    <p:extLst>
      <p:ext uri="{BB962C8B-B14F-4D97-AF65-F5344CB8AC3E}">
        <p14:creationId xmlns:p14="http://schemas.microsoft.com/office/powerpoint/2010/main" val="1404755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918CBB4E-A761-4769-B8E0-3C6058D97220}" type="slidenum">
              <a:rPr lang="en-US" altLang="en-US"/>
              <a:pPr/>
              <a:t>55</a:t>
            </a:fld>
            <a:endParaRPr lang="en-US" altLang="en-US"/>
          </a:p>
        </p:txBody>
      </p:sp>
      <p:sp>
        <p:nvSpPr>
          <p:cNvPr id="92162" name="Rectangle 2"/>
          <p:cNvSpPr>
            <a:spLocks noGrp="1" noChangeArrowheads="1"/>
          </p:cNvSpPr>
          <p:nvPr>
            <p:ph type="title"/>
          </p:nvPr>
        </p:nvSpPr>
        <p:spPr/>
        <p:txBody>
          <a:bodyPr/>
          <a:lstStyle/>
          <a:p>
            <a:r>
              <a:rPr lang="en-US" altLang="en-US"/>
              <a:t>The Mystery of God (10:7)</a:t>
            </a:r>
          </a:p>
        </p:txBody>
      </p:sp>
      <p:sp>
        <p:nvSpPr>
          <p:cNvPr id="92163" name="Rectangle 3"/>
          <p:cNvSpPr>
            <a:spLocks noGrp="1" noChangeArrowheads="1"/>
          </p:cNvSpPr>
          <p:nvPr>
            <p:ph type="body" idx="1"/>
          </p:nvPr>
        </p:nvSpPr>
        <p:spPr>
          <a:xfrm>
            <a:off x="609600" y="1600200"/>
            <a:ext cx="8077200" cy="4648200"/>
          </a:xfrm>
        </p:spPr>
        <p:txBody>
          <a:bodyPr>
            <a:normAutofit/>
          </a:bodyPr>
          <a:lstStyle/>
          <a:p>
            <a:pPr>
              <a:lnSpc>
                <a:spcPct val="90000"/>
              </a:lnSpc>
            </a:pPr>
            <a:r>
              <a:rPr lang="en-US" altLang="en-US" sz="3600" dirty="0"/>
              <a:t>q</a:t>
            </a:r>
            <a:r>
              <a:rPr lang="en-US" altLang="en-US" sz="3600" dirty="0" smtClean="0"/>
              <a:t>uestion #5</a:t>
            </a:r>
          </a:p>
          <a:p>
            <a:pPr lvl="1">
              <a:lnSpc>
                <a:spcPct val="90000"/>
              </a:lnSpc>
            </a:pPr>
            <a:r>
              <a:rPr lang="en-US" altLang="en-US" sz="3200" dirty="0" smtClean="0"/>
              <a:t>mystery </a:t>
            </a:r>
            <a:r>
              <a:rPr lang="en-US" altLang="en-US" sz="3200" dirty="0"/>
              <a:t>will be completely </a:t>
            </a:r>
            <a:r>
              <a:rPr lang="en-US" altLang="en-US" sz="3200" dirty="0" smtClean="0"/>
              <a:t>revealed and resolved </a:t>
            </a:r>
            <a:r>
              <a:rPr lang="en-US" altLang="en-US" sz="3200" dirty="0"/>
              <a:t>in the seventh </a:t>
            </a:r>
            <a:r>
              <a:rPr lang="en-US" altLang="en-US" sz="3200" dirty="0" smtClean="0"/>
              <a:t>seal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918CBB4E-A761-4769-B8E0-3C6058D97220}" type="slidenum">
              <a:rPr lang="en-US" altLang="en-US">
                <a:solidFill>
                  <a:srgbClr val="000000"/>
                </a:solidFill>
              </a:rPr>
              <a:pPr/>
              <a:t>56</a:t>
            </a:fld>
            <a:endParaRPr lang="en-US" altLang="en-US">
              <a:solidFill>
                <a:srgbClr val="000000"/>
              </a:solidFill>
            </a:endParaRPr>
          </a:p>
        </p:txBody>
      </p:sp>
      <p:sp>
        <p:nvSpPr>
          <p:cNvPr id="92162" name="Rectangle 2"/>
          <p:cNvSpPr>
            <a:spLocks noGrp="1" noChangeArrowheads="1"/>
          </p:cNvSpPr>
          <p:nvPr>
            <p:ph type="title"/>
          </p:nvPr>
        </p:nvSpPr>
        <p:spPr/>
        <p:txBody>
          <a:bodyPr/>
          <a:lstStyle/>
          <a:p>
            <a:r>
              <a:rPr lang="en-US" altLang="en-US"/>
              <a:t>The Mystery of God (10:7)</a:t>
            </a:r>
          </a:p>
        </p:txBody>
      </p:sp>
      <p:sp>
        <p:nvSpPr>
          <p:cNvPr id="92163" name="Rectangle 3"/>
          <p:cNvSpPr>
            <a:spLocks noGrp="1" noChangeArrowheads="1"/>
          </p:cNvSpPr>
          <p:nvPr>
            <p:ph type="body" idx="1"/>
          </p:nvPr>
        </p:nvSpPr>
        <p:spPr>
          <a:xfrm>
            <a:off x="609600" y="1600200"/>
            <a:ext cx="8077200" cy="4648200"/>
          </a:xfrm>
        </p:spPr>
        <p:txBody>
          <a:bodyPr>
            <a:normAutofit/>
          </a:bodyPr>
          <a:lstStyle/>
          <a:p>
            <a:pPr>
              <a:lnSpc>
                <a:spcPct val="90000"/>
              </a:lnSpc>
            </a:pPr>
            <a:r>
              <a:rPr lang="en-US" altLang="en-US" dirty="0" smtClean="0"/>
              <a:t>was </a:t>
            </a:r>
            <a:r>
              <a:rPr lang="en-US" altLang="en-US" dirty="0"/>
              <a:t>spoken by the </a:t>
            </a:r>
            <a:r>
              <a:rPr lang="en-US" altLang="en-US" dirty="0" smtClean="0"/>
              <a:t>prophets:</a:t>
            </a:r>
            <a:endParaRPr lang="en-US" altLang="en-US" dirty="0"/>
          </a:p>
          <a:p>
            <a:pPr lvl="1">
              <a:lnSpc>
                <a:spcPct val="90000"/>
              </a:lnSpc>
            </a:pPr>
            <a:r>
              <a:rPr lang="en-US" altLang="en-US" dirty="0"/>
              <a:t>d</a:t>
            </a:r>
            <a:r>
              <a:rPr lang="en-US" altLang="en-US" dirty="0" smtClean="0"/>
              <a:t>uring 4</a:t>
            </a:r>
            <a:r>
              <a:rPr lang="en-US" altLang="en-US" baseline="30000" dirty="0" smtClean="0"/>
              <a:t>th</a:t>
            </a:r>
            <a:r>
              <a:rPr lang="en-US" altLang="en-US" dirty="0" smtClean="0"/>
              <a:t> kingdom, God would set up His kingdom (Dan. 2:40, 44)</a:t>
            </a:r>
          </a:p>
          <a:p>
            <a:pPr lvl="1">
              <a:lnSpc>
                <a:spcPct val="90000"/>
              </a:lnSpc>
            </a:pPr>
            <a:r>
              <a:rPr lang="en-US" altLang="en-US" dirty="0" smtClean="0"/>
              <a:t>His kingdom begins after Messiah’s ascension (Dan. 7:13, 14)</a:t>
            </a:r>
          </a:p>
          <a:p>
            <a:pPr lvl="1">
              <a:lnSpc>
                <a:spcPct val="90000"/>
              </a:lnSpc>
            </a:pPr>
            <a:r>
              <a:rPr lang="en-US" altLang="en-US" dirty="0" smtClean="0"/>
              <a:t>4</a:t>
            </a:r>
            <a:r>
              <a:rPr lang="en-US" altLang="en-US" baseline="30000" dirty="0" smtClean="0"/>
              <a:t>th</a:t>
            </a:r>
            <a:r>
              <a:rPr lang="en-US" altLang="en-US" dirty="0" smtClean="0"/>
              <a:t> </a:t>
            </a:r>
            <a:r>
              <a:rPr lang="en-US" altLang="en-US" dirty="0"/>
              <a:t>kingdom (Rome) would </a:t>
            </a:r>
            <a:r>
              <a:rPr lang="en-US" altLang="en-US" dirty="0" smtClean="0"/>
              <a:t>begin to prevail over saints (Dan. 7:15-21)</a:t>
            </a:r>
          </a:p>
          <a:p>
            <a:pPr lvl="1">
              <a:lnSpc>
                <a:spcPct val="90000"/>
              </a:lnSpc>
            </a:pPr>
            <a:r>
              <a:rPr lang="en-US" altLang="en-US" dirty="0" smtClean="0"/>
              <a:t>saints </a:t>
            </a:r>
            <a:r>
              <a:rPr lang="en-US" altLang="en-US" dirty="0"/>
              <a:t>would ultimately possess the </a:t>
            </a:r>
            <a:r>
              <a:rPr lang="en-US" altLang="en-US" dirty="0" smtClean="0"/>
              <a:t>kingdom and the beast would be defeated (Dan. 7:22-27)</a:t>
            </a:r>
            <a:endParaRPr lang="en-US" altLang="en-US" dirty="0"/>
          </a:p>
        </p:txBody>
      </p:sp>
    </p:spTree>
    <p:extLst>
      <p:ext uri="{BB962C8B-B14F-4D97-AF65-F5344CB8AC3E}">
        <p14:creationId xmlns:p14="http://schemas.microsoft.com/office/powerpoint/2010/main" val="1252957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918CBB4E-A761-4769-B8E0-3C6058D97220}" type="slidenum">
              <a:rPr lang="en-US" altLang="en-US">
                <a:solidFill>
                  <a:srgbClr val="000000"/>
                </a:solidFill>
              </a:rPr>
              <a:pPr/>
              <a:t>57</a:t>
            </a:fld>
            <a:endParaRPr lang="en-US" altLang="en-US">
              <a:solidFill>
                <a:srgbClr val="000000"/>
              </a:solidFill>
            </a:endParaRPr>
          </a:p>
        </p:txBody>
      </p:sp>
      <p:sp>
        <p:nvSpPr>
          <p:cNvPr id="92162" name="Rectangle 2"/>
          <p:cNvSpPr>
            <a:spLocks noGrp="1" noChangeArrowheads="1"/>
          </p:cNvSpPr>
          <p:nvPr>
            <p:ph type="title"/>
          </p:nvPr>
        </p:nvSpPr>
        <p:spPr>
          <a:xfrm>
            <a:off x="195263" y="228600"/>
            <a:ext cx="8015287" cy="914400"/>
          </a:xfrm>
        </p:spPr>
        <p:txBody>
          <a:bodyPr>
            <a:normAutofit fontScale="90000"/>
          </a:bodyPr>
          <a:lstStyle/>
          <a:p>
            <a:r>
              <a:rPr lang="en-US" altLang="en-US" b="1" dirty="0" smtClean="0"/>
              <a:t>Extra</a:t>
            </a:r>
            <a:r>
              <a:rPr lang="en-US" altLang="en-US" dirty="0" smtClean="0"/>
              <a:t>: </a:t>
            </a:r>
            <a:r>
              <a:rPr lang="en-US" altLang="en-US" sz="4400" dirty="0" smtClean="0"/>
              <a:t>What </a:t>
            </a:r>
            <a:r>
              <a:rPr lang="en-US" altLang="en-US" sz="4400" dirty="0"/>
              <a:t>are some mysteries revealed in the New Testament</a:t>
            </a:r>
            <a:r>
              <a:rPr lang="en-US" altLang="en-US" sz="4400" dirty="0" smtClean="0"/>
              <a:t>?</a:t>
            </a:r>
            <a:endParaRPr lang="en-US" altLang="en-US" dirty="0"/>
          </a:p>
        </p:txBody>
      </p:sp>
      <p:sp>
        <p:nvSpPr>
          <p:cNvPr id="92163" name="Rectangle 3"/>
          <p:cNvSpPr>
            <a:spLocks noGrp="1" noChangeArrowheads="1"/>
          </p:cNvSpPr>
          <p:nvPr>
            <p:ph type="body" idx="1"/>
          </p:nvPr>
        </p:nvSpPr>
        <p:spPr>
          <a:xfrm>
            <a:off x="609600" y="1600200"/>
            <a:ext cx="8077200" cy="4648200"/>
          </a:xfrm>
        </p:spPr>
        <p:txBody>
          <a:bodyPr>
            <a:normAutofit/>
          </a:bodyPr>
          <a:lstStyle/>
          <a:p>
            <a:pPr>
              <a:lnSpc>
                <a:spcPct val="90000"/>
              </a:lnSpc>
            </a:pPr>
            <a:r>
              <a:rPr lang="en-US" altLang="en-US" dirty="0"/>
              <a:t>The gospel (Eph. 6:19)</a:t>
            </a:r>
          </a:p>
          <a:p>
            <a:pPr>
              <a:lnSpc>
                <a:spcPct val="90000"/>
              </a:lnSpc>
            </a:pPr>
            <a:r>
              <a:rPr lang="en-US" altLang="en-US" dirty="0"/>
              <a:t>The resurrection (1 Cor. 15:51)</a:t>
            </a:r>
          </a:p>
          <a:p>
            <a:pPr>
              <a:lnSpc>
                <a:spcPct val="90000"/>
              </a:lnSpc>
            </a:pPr>
            <a:r>
              <a:rPr lang="en-US" altLang="en-US" dirty="0"/>
              <a:t>The entire scheme of redemption (Rom. 16:25-27)</a:t>
            </a:r>
          </a:p>
          <a:p>
            <a:pPr>
              <a:lnSpc>
                <a:spcPct val="90000"/>
              </a:lnSpc>
            </a:pPr>
            <a:r>
              <a:rPr lang="en-US" altLang="en-US" dirty="0" smtClean="0"/>
              <a:t>The Gentiles coming in (Rom. 11:25; Eph. 3:4-11)</a:t>
            </a:r>
          </a:p>
          <a:p>
            <a:pPr>
              <a:lnSpc>
                <a:spcPct val="90000"/>
              </a:lnSpc>
            </a:pPr>
            <a:r>
              <a:rPr lang="en-US" altLang="en-US" dirty="0" smtClean="0"/>
              <a:t>The relationship of Christ to the church (Eph. 5:32)</a:t>
            </a:r>
          </a:p>
          <a:p>
            <a:pPr>
              <a:lnSpc>
                <a:spcPct val="90000"/>
              </a:lnSpc>
            </a:pPr>
            <a:r>
              <a:rPr lang="en-US" altLang="en-US" dirty="0" smtClean="0"/>
              <a:t>Godliness (1 Tim. 3:16)</a:t>
            </a:r>
          </a:p>
        </p:txBody>
      </p:sp>
    </p:spTree>
    <p:extLst>
      <p:ext uri="{BB962C8B-B14F-4D97-AF65-F5344CB8AC3E}">
        <p14:creationId xmlns:p14="http://schemas.microsoft.com/office/powerpoint/2010/main" val="308490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CFEE836-C72D-48C3-B418-F242A8F1E2B7}" type="slidenum">
              <a:rPr lang="en-US" altLang="en-US"/>
              <a:pPr/>
              <a:t>58</a:t>
            </a:fld>
            <a:endParaRPr lang="en-US" altLang="en-US"/>
          </a:p>
        </p:txBody>
      </p:sp>
      <p:sp>
        <p:nvSpPr>
          <p:cNvPr id="94210" name="Rectangle 2"/>
          <p:cNvSpPr>
            <a:spLocks noGrp="1" noChangeArrowheads="1"/>
          </p:cNvSpPr>
          <p:nvPr>
            <p:ph type="title"/>
          </p:nvPr>
        </p:nvSpPr>
        <p:spPr/>
        <p:txBody>
          <a:bodyPr/>
          <a:lstStyle/>
          <a:p>
            <a:r>
              <a:rPr lang="en-US" altLang="en-US" dirty="0" smtClean="0"/>
              <a:t>The Mighty Directions (</a:t>
            </a:r>
            <a:r>
              <a:rPr lang="en-US" altLang="en-US" dirty="0"/>
              <a:t>10:8-11)</a:t>
            </a:r>
          </a:p>
        </p:txBody>
      </p:sp>
      <p:sp>
        <p:nvSpPr>
          <p:cNvPr id="94211" name="Rectangle 3"/>
          <p:cNvSpPr>
            <a:spLocks noGrp="1" noChangeArrowheads="1"/>
          </p:cNvSpPr>
          <p:nvPr>
            <p:ph type="body" idx="1"/>
          </p:nvPr>
        </p:nvSpPr>
        <p:spPr>
          <a:xfrm>
            <a:off x="609600" y="1600200"/>
            <a:ext cx="8077200" cy="4648200"/>
          </a:xfrm>
        </p:spPr>
        <p:txBody>
          <a:bodyPr>
            <a:normAutofit fontScale="92500"/>
          </a:bodyPr>
          <a:lstStyle/>
          <a:p>
            <a:r>
              <a:rPr lang="en-US" altLang="en-US" sz="3600" dirty="0"/>
              <a:t>q</a:t>
            </a:r>
            <a:r>
              <a:rPr lang="en-US" altLang="en-US" sz="3600" dirty="0" smtClean="0"/>
              <a:t>uestion #6</a:t>
            </a:r>
          </a:p>
          <a:p>
            <a:r>
              <a:rPr lang="en-US" altLang="en-US" sz="3600" dirty="0" smtClean="0"/>
              <a:t>eating the small book (cf. Ezek. 2:8-3:4)</a:t>
            </a:r>
            <a:endParaRPr lang="en-US" altLang="en-US" sz="3600" dirty="0"/>
          </a:p>
          <a:p>
            <a:pPr lvl="1"/>
            <a:r>
              <a:rPr lang="en-US" altLang="en-US" sz="3200" dirty="0"/>
              <a:t>both times to eat before preach/prophesy</a:t>
            </a:r>
          </a:p>
          <a:p>
            <a:pPr lvl="1"/>
            <a:r>
              <a:rPr lang="en-US" altLang="en-US" sz="3200" dirty="0"/>
              <a:t>both times it tasted like honey</a:t>
            </a:r>
          </a:p>
          <a:p>
            <a:pPr lvl="2">
              <a:buFont typeface="Wingdings" pitchFamily="2" charset="2"/>
              <a:buChar char="&amp;"/>
            </a:pPr>
            <a:r>
              <a:rPr lang="en-US" altLang="en-US" sz="2800" dirty="0"/>
              <a:t> God’s word is sweet </a:t>
            </a:r>
            <a:br>
              <a:rPr lang="en-US" altLang="en-US" sz="2800" dirty="0"/>
            </a:br>
            <a:r>
              <a:rPr lang="en-US" altLang="en-US" sz="2800" dirty="0"/>
              <a:t>(Ps. 19:10; 119:103)</a:t>
            </a:r>
          </a:p>
          <a:p>
            <a:pPr lvl="2">
              <a:buFont typeface="Wingdings" pitchFamily="2" charset="2"/>
              <a:buChar char="&amp;"/>
            </a:pPr>
            <a:r>
              <a:rPr lang="en-US" altLang="en-US" sz="2800" dirty="0"/>
              <a:t> should be a joy to consume God’s word </a:t>
            </a:r>
            <a:br>
              <a:rPr lang="en-US" altLang="en-US" sz="2800" dirty="0"/>
            </a:br>
            <a:r>
              <a:rPr lang="en-US" altLang="en-US" sz="2800" dirty="0"/>
              <a:t>(Jer. 15:16</a:t>
            </a:r>
            <a:r>
              <a:rPr lang="en-US" altLang="en-US" sz="2800" dirty="0" smtClean="0"/>
              <a:t>)</a:t>
            </a:r>
          </a:p>
          <a:p>
            <a:pPr lvl="2">
              <a:buFont typeface="Wingdings" pitchFamily="2" charset="2"/>
              <a:buChar char="&amp;"/>
            </a:pPr>
            <a:r>
              <a:rPr lang="en-US" altLang="en-US" sz="2800" dirty="0" smtClean="0"/>
              <a:t>Matthew 4:4</a:t>
            </a:r>
            <a:endParaRPr lang="en-US" alt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7 Trumpets</a:t>
            </a:r>
          </a:p>
        </p:txBody>
      </p:sp>
      <p:sp>
        <p:nvSpPr>
          <p:cNvPr id="5" name="Slide Number Placeholder 4"/>
          <p:cNvSpPr>
            <a:spLocks noGrp="1"/>
          </p:cNvSpPr>
          <p:nvPr>
            <p:ph type="sldNum" sz="quarter" idx="12"/>
          </p:nvPr>
        </p:nvSpPr>
        <p:spPr/>
        <p:txBody>
          <a:bodyPr/>
          <a:lstStyle/>
          <a:p>
            <a:fld id="{1639C009-22D9-4307-90AA-B4F0EC5FA4F3}" type="slidenum">
              <a:rPr lang="en-US" altLang="en-US"/>
              <a:pPr/>
              <a:t>59</a:t>
            </a:fld>
            <a:endParaRPr lang="en-US" altLang="en-US"/>
          </a:p>
        </p:txBody>
      </p:sp>
      <p:sp>
        <p:nvSpPr>
          <p:cNvPr id="95236" name="Rectangle 4"/>
          <p:cNvSpPr>
            <a:spLocks noGrp="1" noChangeArrowheads="1"/>
          </p:cNvSpPr>
          <p:nvPr>
            <p:ph type="title"/>
          </p:nvPr>
        </p:nvSpPr>
        <p:spPr/>
        <p:txBody>
          <a:bodyPr/>
          <a:lstStyle/>
          <a:p>
            <a:r>
              <a:rPr lang="en-US" altLang="en-US" b="1">
                <a:solidFill>
                  <a:schemeClr val="accent1"/>
                </a:solidFill>
              </a:rPr>
              <a:t>(Job 23:12)</a:t>
            </a:r>
          </a:p>
        </p:txBody>
      </p:sp>
      <p:sp>
        <p:nvSpPr>
          <p:cNvPr id="95240" name="Text Box 8"/>
          <p:cNvSpPr txBox="1">
            <a:spLocks noChangeArrowheads="1"/>
          </p:cNvSpPr>
          <p:nvPr/>
        </p:nvSpPr>
        <p:spPr bwMode="auto">
          <a:xfrm>
            <a:off x="457200" y="1828800"/>
            <a:ext cx="8001000" cy="2530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i="1"/>
              <a:t>“I have not departed from the commandment of His lips; I have treasured the words of His mouth more than my necessary food”</a:t>
            </a:r>
            <a:endParaRPr lang="en-US" altLang="en-US" sz="4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http://mistersparkystlouis.com/sites/default/files/ap110606029137_21-1024x65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903" y="0"/>
            <a:ext cx="917290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EFEFD9E6-AFCF-411A-9A02-5641DB692D61}" type="slidenum">
              <a:rPr lang="en-US" altLang="en-US"/>
              <a:pPr/>
              <a:t>6</a:t>
            </a:fld>
            <a:endParaRPr lang="en-US" altLang="en-US"/>
          </a:p>
        </p:txBody>
      </p:sp>
      <p:sp>
        <p:nvSpPr>
          <p:cNvPr id="46082" name="Rectangle 2"/>
          <p:cNvSpPr>
            <a:spLocks noGrp="1" noChangeArrowheads="1"/>
          </p:cNvSpPr>
          <p:nvPr>
            <p:ph type="title"/>
          </p:nvPr>
        </p:nvSpPr>
        <p:spPr/>
        <p:txBody>
          <a:bodyPr/>
          <a:lstStyle/>
          <a:p>
            <a:r>
              <a:rPr lang="en-US" altLang="en-US" dirty="0"/>
              <a:t>First Trumpet (8:7)</a:t>
            </a:r>
          </a:p>
        </p:txBody>
      </p:sp>
      <p:sp>
        <p:nvSpPr>
          <p:cNvPr id="46083" name="Rectangle 3"/>
          <p:cNvSpPr>
            <a:spLocks noGrp="1" noChangeArrowheads="1"/>
          </p:cNvSpPr>
          <p:nvPr>
            <p:ph type="body" idx="1"/>
          </p:nvPr>
        </p:nvSpPr>
        <p:spPr>
          <a:xfrm>
            <a:off x="609600" y="1600200"/>
            <a:ext cx="7924800" cy="4724400"/>
          </a:xfrm>
        </p:spPr>
        <p:txBody>
          <a:bodyPr>
            <a:normAutofit fontScale="92500"/>
          </a:bodyPr>
          <a:lstStyle/>
          <a:p>
            <a:r>
              <a:rPr lang="en-US" altLang="en-US" sz="4000" dirty="0">
                <a:solidFill>
                  <a:schemeClr val="bg1"/>
                </a:solidFill>
                <a:effectLst>
                  <a:outerShdw blurRad="38100" dist="38100" dir="2700000" algn="tl">
                    <a:srgbClr val="000000">
                      <a:alpha val="43137"/>
                    </a:srgbClr>
                  </a:outerShdw>
                </a:effectLst>
              </a:rPr>
              <a:t>1/3</a:t>
            </a:r>
            <a:r>
              <a:rPr lang="en-US" altLang="en-US" sz="4000" baseline="30000" dirty="0">
                <a:solidFill>
                  <a:schemeClr val="bg1"/>
                </a:solidFill>
                <a:effectLst>
                  <a:outerShdw blurRad="38100" dist="38100" dir="2700000" algn="tl">
                    <a:srgbClr val="000000">
                      <a:alpha val="43137"/>
                    </a:srgbClr>
                  </a:outerShdw>
                </a:effectLst>
              </a:rPr>
              <a:t>rd</a:t>
            </a:r>
            <a:r>
              <a:rPr lang="en-US" altLang="en-US" sz="4000" dirty="0">
                <a:solidFill>
                  <a:schemeClr val="bg1"/>
                </a:solidFill>
                <a:effectLst>
                  <a:outerShdw blurRad="38100" dist="38100" dir="2700000" algn="tl">
                    <a:srgbClr val="000000">
                      <a:alpha val="43137"/>
                    </a:srgbClr>
                  </a:outerShdw>
                </a:effectLst>
              </a:rPr>
              <a:t> of trees and all grass burned</a:t>
            </a:r>
          </a:p>
          <a:p>
            <a:pPr lvl="1"/>
            <a:r>
              <a:rPr lang="en-US" altLang="en-US" sz="3600" dirty="0" smtClean="0">
                <a:solidFill>
                  <a:schemeClr val="bg1"/>
                </a:solidFill>
                <a:effectLst>
                  <a:outerShdw blurRad="38100" dist="38100" dir="2700000" algn="tl">
                    <a:srgbClr val="000000">
                      <a:alpha val="43137"/>
                    </a:srgbClr>
                  </a:outerShdw>
                </a:effectLst>
              </a:rPr>
              <a:t>fractions indicate limited judgment</a:t>
            </a:r>
          </a:p>
          <a:p>
            <a:pPr lvl="1"/>
            <a:r>
              <a:rPr lang="en-US" altLang="en-US" sz="3600" dirty="0" smtClean="0">
                <a:solidFill>
                  <a:schemeClr val="bg1"/>
                </a:solidFill>
                <a:effectLst>
                  <a:outerShdw blurRad="38100" dist="38100" dir="2700000" algn="tl">
                    <a:srgbClr val="000000">
                      <a:alpha val="43137"/>
                    </a:srgbClr>
                  </a:outerShdw>
                </a:effectLst>
              </a:rPr>
              <a:t>added intensity from the fourth horseman (6:8)</a:t>
            </a:r>
          </a:p>
          <a:p>
            <a:pPr lvl="1"/>
            <a:r>
              <a:rPr lang="en-US" altLang="en-US" sz="3600" dirty="0" smtClean="0">
                <a:solidFill>
                  <a:schemeClr val="bg1"/>
                </a:solidFill>
                <a:effectLst>
                  <a:outerShdw blurRad="38100" dist="38100" dir="2700000" algn="tl">
                    <a:srgbClr val="000000">
                      <a:alpha val="43137"/>
                    </a:srgbClr>
                  </a:outerShdw>
                </a:effectLst>
              </a:rPr>
              <a:t>trees as possible rulers, domain (Dan</a:t>
            </a:r>
            <a:r>
              <a:rPr lang="en-US" altLang="en-US" sz="3600" dirty="0">
                <a:solidFill>
                  <a:schemeClr val="bg1"/>
                </a:solidFill>
                <a:effectLst>
                  <a:outerShdw blurRad="38100" dist="38100" dir="2700000" algn="tl">
                    <a:srgbClr val="000000">
                      <a:alpha val="43137"/>
                    </a:srgbClr>
                  </a:outerShdw>
                </a:effectLst>
              </a:rPr>
              <a:t>. 4:20-22)</a:t>
            </a:r>
          </a:p>
          <a:p>
            <a:pPr lvl="1"/>
            <a:r>
              <a:rPr lang="en-US" altLang="en-US" sz="3600" dirty="0">
                <a:solidFill>
                  <a:schemeClr val="bg1"/>
                </a:solidFill>
                <a:effectLst>
                  <a:outerShdw blurRad="38100" dist="38100" dir="2700000" algn="tl">
                    <a:srgbClr val="000000">
                      <a:alpha val="43137"/>
                    </a:srgbClr>
                  </a:outerShdw>
                </a:effectLst>
              </a:rPr>
              <a:t>grass as </a:t>
            </a:r>
            <a:r>
              <a:rPr lang="en-US" altLang="en-US" sz="3600" dirty="0" smtClean="0">
                <a:solidFill>
                  <a:schemeClr val="bg1"/>
                </a:solidFill>
                <a:effectLst>
                  <a:outerShdw blurRad="38100" dist="38100" dir="2700000" algn="tl">
                    <a:srgbClr val="000000">
                      <a:alpha val="43137"/>
                    </a:srgbClr>
                  </a:outerShdw>
                </a:effectLst>
              </a:rPr>
              <a:t>possible commoner (Is</a:t>
            </a:r>
            <a:r>
              <a:rPr lang="en-US" altLang="en-US" sz="3600" dirty="0">
                <a:solidFill>
                  <a:schemeClr val="bg1"/>
                </a:solidFill>
                <a:effectLst>
                  <a:outerShdw blurRad="38100" dist="38100" dir="2700000" algn="tl">
                    <a:srgbClr val="000000">
                      <a:alpha val="43137"/>
                    </a:srgbClr>
                  </a:outerShdw>
                </a:effectLst>
              </a:rPr>
              <a:t>. 40:6, 7</a:t>
            </a:r>
            <a:r>
              <a:rPr lang="en-US" altLang="en-US" sz="3600" dirty="0" smtClean="0">
                <a:solidFill>
                  <a:schemeClr val="bg1"/>
                </a:solidFill>
                <a:effectLst>
                  <a:outerShdw blurRad="38100" dist="38100" dir="2700000" algn="tl">
                    <a:srgbClr val="000000">
                      <a:alpha val="43137"/>
                    </a:srgbClr>
                  </a:outerShdw>
                </a:effectLst>
              </a:rPr>
              <a:t>)</a:t>
            </a:r>
            <a:endParaRPr lang="en-US" altLang="en-US" sz="36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1CE76CD-D06B-4534-B1D2-85A1F491B9FA}" type="slidenum">
              <a:rPr lang="en-US" altLang="en-US"/>
              <a:pPr/>
              <a:t>60</a:t>
            </a:fld>
            <a:endParaRPr lang="en-US" altLang="en-US"/>
          </a:p>
        </p:txBody>
      </p:sp>
      <p:sp>
        <p:nvSpPr>
          <p:cNvPr id="97282" name="Rectangle 2"/>
          <p:cNvSpPr>
            <a:spLocks noGrp="1" noChangeArrowheads="1"/>
          </p:cNvSpPr>
          <p:nvPr>
            <p:ph type="title"/>
          </p:nvPr>
        </p:nvSpPr>
        <p:spPr/>
        <p:txBody>
          <a:bodyPr/>
          <a:lstStyle/>
          <a:p>
            <a:r>
              <a:rPr lang="en-US" altLang="en-US" dirty="0"/>
              <a:t>Sweet &amp; </a:t>
            </a:r>
            <a:r>
              <a:rPr lang="en-US" altLang="en-US" sz="4400" dirty="0">
                <a:latin typeface="Calisto MT" panose="02040603050505030304" pitchFamily="18" charset="0"/>
              </a:rPr>
              <a:t>Bitter</a:t>
            </a:r>
            <a:r>
              <a:rPr lang="en-US" altLang="en-US" sz="4400" dirty="0"/>
              <a:t> </a:t>
            </a:r>
            <a:r>
              <a:rPr lang="en-US" altLang="en-US" dirty="0"/>
              <a:t>(10:10)</a:t>
            </a:r>
          </a:p>
        </p:txBody>
      </p:sp>
      <p:sp>
        <p:nvSpPr>
          <p:cNvPr id="97283" name="Rectangle 3"/>
          <p:cNvSpPr>
            <a:spLocks noGrp="1" noChangeArrowheads="1"/>
          </p:cNvSpPr>
          <p:nvPr>
            <p:ph type="body" idx="1"/>
          </p:nvPr>
        </p:nvSpPr>
        <p:spPr>
          <a:xfrm>
            <a:off x="609600" y="1600200"/>
            <a:ext cx="8001000" cy="4648200"/>
          </a:xfrm>
        </p:spPr>
        <p:txBody>
          <a:bodyPr>
            <a:normAutofit fontScale="92500" lnSpcReduction="10000"/>
          </a:bodyPr>
          <a:lstStyle/>
          <a:p>
            <a:pPr>
              <a:lnSpc>
                <a:spcPct val="90000"/>
              </a:lnSpc>
            </a:pPr>
            <a:r>
              <a:rPr lang="en-US" altLang="en-US" dirty="0"/>
              <a:t>God’s word </a:t>
            </a:r>
            <a:r>
              <a:rPr lang="en-US" altLang="en-US" dirty="0" smtClean="0"/>
              <a:t>is sweet to taste and can become </a:t>
            </a:r>
            <a:r>
              <a:rPr lang="en-US" altLang="en-US" dirty="0"/>
              <a:t>bitter once </a:t>
            </a:r>
            <a:r>
              <a:rPr lang="en-US" altLang="en-US" dirty="0" smtClean="0"/>
              <a:t>eaten (cf. Ezek. 3:14; Jer. 20:8, 9)</a:t>
            </a:r>
          </a:p>
          <a:p>
            <a:pPr>
              <a:lnSpc>
                <a:spcPct val="90000"/>
              </a:lnSpc>
            </a:pPr>
            <a:r>
              <a:rPr lang="en-US" altLang="en-US" dirty="0"/>
              <a:t>q</a:t>
            </a:r>
            <a:r>
              <a:rPr lang="en-US" altLang="en-US" dirty="0" smtClean="0"/>
              <a:t>uestion #7(b)</a:t>
            </a:r>
            <a:endParaRPr lang="en-US" altLang="en-US" dirty="0"/>
          </a:p>
          <a:p>
            <a:pPr>
              <a:lnSpc>
                <a:spcPct val="90000"/>
              </a:lnSpc>
            </a:pPr>
            <a:r>
              <a:rPr lang="en-US" altLang="en-US" dirty="0" smtClean="0"/>
              <a:t>many </a:t>
            </a:r>
            <a:r>
              <a:rPr lang="en-US" altLang="en-US" dirty="0"/>
              <a:t>begin the race with joy, hope and excitement but become disheartened and frustrated along the way</a:t>
            </a:r>
          </a:p>
          <a:p>
            <a:pPr lvl="1">
              <a:lnSpc>
                <a:spcPct val="90000"/>
              </a:lnSpc>
            </a:pPr>
            <a:r>
              <a:rPr lang="en-US" altLang="en-US" dirty="0"/>
              <a:t>frustrated with self</a:t>
            </a:r>
          </a:p>
          <a:p>
            <a:pPr lvl="1">
              <a:lnSpc>
                <a:spcPct val="90000"/>
              </a:lnSpc>
            </a:pPr>
            <a:r>
              <a:rPr lang="en-US" altLang="en-US" dirty="0"/>
              <a:t>frustrated with </a:t>
            </a:r>
            <a:r>
              <a:rPr lang="en-US" altLang="en-US" dirty="0" smtClean="0"/>
              <a:t>brethren/false brethren</a:t>
            </a:r>
            <a:endParaRPr lang="en-US" altLang="en-US" dirty="0"/>
          </a:p>
          <a:p>
            <a:pPr lvl="1">
              <a:lnSpc>
                <a:spcPct val="90000"/>
              </a:lnSpc>
            </a:pPr>
            <a:r>
              <a:rPr lang="en-US" altLang="en-US" dirty="0"/>
              <a:t>frustrated with family</a:t>
            </a:r>
          </a:p>
          <a:p>
            <a:pPr lvl="1">
              <a:lnSpc>
                <a:spcPct val="90000"/>
              </a:lnSpc>
            </a:pPr>
            <a:r>
              <a:rPr lang="en-US" altLang="en-US" dirty="0"/>
              <a:t>frustrated with opposition</a:t>
            </a:r>
          </a:p>
          <a:p>
            <a:pPr lvl="1">
              <a:lnSpc>
                <a:spcPct val="90000"/>
              </a:lnSpc>
            </a:pPr>
            <a:endParaRPr lang="en-US"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Bitter-sweet Message</a:t>
            </a:r>
            <a:endParaRPr lang="en-US" dirty="0"/>
          </a:p>
        </p:txBody>
      </p:sp>
      <p:sp>
        <p:nvSpPr>
          <p:cNvPr id="3" name="Content Placeholder 2"/>
          <p:cNvSpPr>
            <a:spLocks noGrp="1"/>
          </p:cNvSpPr>
          <p:nvPr>
            <p:ph idx="1"/>
          </p:nvPr>
        </p:nvSpPr>
        <p:spPr>
          <a:xfrm>
            <a:off x="609600" y="1600200"/>
            <a:ext cx="8001000" cy="4648200"/>
          </a:xfrm>
        </p:spPr>
        <p:txBody>
          <a:bodyPr>
            <a:normAutofit lnSpcReduction="10000"/>
          </a:bodyPr>
          <a:lstStyle/>
          <a:p>
            <a:r>
              <a:rPr lang="en-US" dirty="0" smtClean="0"/>
              <a:t>often rejected by men </a:t>
            </a:r>
          </a:p>
          <a:p>
            <a:pPr lvl="1"/>
            <a:r>
              <a:rPr lang="en-US" dirty="0" smtClean="0"/>
              <a:t>Isaiah 30:10</a:t>
            </a:r>
          </a:p>
          <a:p>
            <a:r>
              <a:rPr lang="en-US" dirty="0" smtClean="0"/>
              <a:t>continues to be rejected by men </a:t>
            </a:r>
          </a:p>
          <a:p>
            <a:pPr lvl="1"/>
            <a:r>
              <a:rPr lang="en-US" dirty="0" smtClean="0"/>
              <a:t>2 Timothy 4:2-5</a:t>
            </a:r>
          </a:p>
          <a:p>
            <a:r>
              <a:rPr lang="en-US" b="1" i="1" dirty="0"/>
              <a:t>m</a:t>
            </a:r>
            <a:r>
              <a:rPr lang="en-US" b="1" i="1" dirty="0" smtClean="0"/>
              <a:t>odern mindset: </a:t>
            </a:r>
            <a:r>
              <a:rPr lang="en-US" dirty="0" smtClean="0"/>
              <a:t>“Emphasize the positive and eliminate the negative”</a:t>
            </a:r>
          </a:p>
          <a:p>
            <a:pPr lvl="1"/>
            <a:r>
              <a:rPr lang="en-US" dirty="0" smtClean="0"/>
              <a:t>Equals: “Emphasize the honey and eliminate the bitter”</a:t>
            </a:r>
          </a:p>
          <a:p>
            <a:pPr lvl="1"/>
            <a:r>
              <a:rPr lang="en-US" dirty="0" smtClean="0"/>
              <a:t>Equals: </a:t>
            </a:r>
            <a:r>
              <a:rPr lang="en-US" i="1" dirty="0" smtClean="0"/>
              <a:t>a rejection of God’s word</a:t>
            </a:r>
            <a:endParaRPr lang="en-US" i="1"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61</a:t>
            </a:fld>
            <a:endParaRPr lang="en-US" altLang="en-US"/>
          </a:p>
        </p:txBody>
      </p:sp>
    </p:spTree>
    <p:extLst>
      <p:ext uri="{BB962C8B-B14F-4D97-AF65-F5344CB8AC3E}">
        <p14:creationId xmlns:p14="http://schemas.microsoft.com/office/powerpoint/2010/main" val="18515463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Would The Book Become Bitter To John?</a:t>
            </a:r>
            <a:endParaRPr lang="en-US" sz="4000" dirty="0"/>
          </a:p>
        </p:txBody>
      </p:sp>
      <p:sp>
        <p:nvSpPr>
          <p:cNvPr id="3" name="Content Placeholder 2"/>
          <p:cNvSpPr>
            <a:spLocks noGrp="1"/>
          </p:cNvSpPr>
          <p:nvPr>
            <p:ph idx="1"/>
          </p:nvPr>
        </p:nvSpPr>
        <p:spPr/>
        <p:txBody>
          <a:bodyPr/>
          <a:lstStyle/>
          <a:p>
            <a:pPr marL="0" indent="0">
              <a:buNone/>
            </a:pPr>
            <a:r>
              <a:rPr lang="en-US" dirty="0"/>
              <a:t>q</a:t>
            </a:r>
            <a:r>
              <a:rPr lang="en-US" dirty="0" smtClean="0"/>
              <a:t>uestion #7(a)</a:t>
            </a:r>
          </a:p>
          <a:p>
            <a:r>
              <a:rPr lang="en-US" dirty="0" smtClean="0"/>
              <a:t>That </a:t>
            </a:r>
            <a:r>
              <a:rPr lang="en-US" dirty="0"/>
              <a:t>troublesome times are </a:t>
            </a:r>
            <a:r>
              <a:rPr lang="en-US" dirty="0" smtClean="0"/>
              <a:t>here</a:t>
            </a:r>
            <a:endParaRPr lang="en-US" dirty="0"/>
          </a:p>
          <a:p>
            <a:r>
              <a:rPr lang="en-US" dirty="0" smtClean="0"/>
              <a:t>That he was to expose sin</a:t>
            </a:r>
          </a:p>
          <a:p>
            <a:r>
              <a:rPr lang="en-US" dirty="0" smtClean="0"/>
              <a:t>That he was to expound on judgment and punishment to come</a:t>
            </a:r>
          </a:p>
          <a:p>
            <a:r>
              <a:rPr lang="en-US" dirty="0" smtClean="0"/>
              <a:t>That most would reject his message</a:t>
            </a:r>
          </a:p>
          <a:p>
            <a:r>
              <a:rPr lang="en-US" dirty="0" smtClean="0"/>
              <a:t>That many would persecute the messenger</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62</a:t>
            </a:fld>
            <a:endParaRPr lang="en-US" altLang="en-US"/>
          </a:p>
        </p:txBody>
      </p:sp>
    </p:spTree>
    <p:extLst>
      <p:ext uri="{BB962C8B-B14F-4D97-AF65-F5344CB8AC3E}">
        <p14:creationId xmlns:p14="http://schemas.microsoft.com/office/powerpoint/2010/main" val="6644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0D2A5E46-A430-444A-BB5F-296BA5BF5069}" type="slidenum">
              <a:rPr lang="en-US" altLang="en-US"/>
              <a:pPr/>
              <a:t>63</a:t>
            </a:fld>
            <a:endParaRPr lang="en-US" altLang="en-US"/>
          </a:p>
        </p:txBody>
      </p:sp>
      <p:sp>
        <p:nvSpPr>
          <p:cNvPr id="98306" name="Rectangle 2"/>
          <p:cNvSpPr>
            <a:spLocks noGrp="1" noChangeArrowheads="1"/>
          </p:cNvSpPr>
          <p:nvPr>
            <p:ph type="title"/>
          </p:nvPr>
        </p:nvSpPr>
        <p:spPr/>
        <p:txBody>
          <a:bodyPr/>
          <a:lstStyle/>
          <a:p>
            <a:r>
              <a:rPr lang="en-US" altLang="en-US"/>
              <a:t>John’s Mission (10:11)</a:t>
            </a:r>
          </a:p>
        </p:txBody>
      </p:sp>
      <p:sp>
        <p:nvSpPr>
          <p:cNvPr id="98307" name="Rectangle 3"/>
          <p:cNvSpPr>
            <a:spLocks noGrp="1" noChangeArrowheads="1"/>
          </p:cNvSpPr>
          <p:nvPr>
            <p:ph type="body" idx="1"/>
          </p:nvPr>
        </p:nvSpPr>
        <p:spPr/>
        <p:txBody>
          <a:bodyPr/>
          <a:lstStyle/>
          <a:p>
            <a:r>
              <a:rPr lang="en-US" altLang="en-US"/>
              <a:t>Not over yet</a:t>
            </a:r>
          </a:p>
          <a:p>
            <a:r>
              <a:rPr lang="en-US" altLang="en-US"/>
              <a:t>must yet prophesy “again” to many people</a:t>
            </a:r>
          </a:p>
          <a:p>
            <a:r>
              <a:rPr lang="en-US" altLang="en-US"/>
              <a:t>the gist of the “little book” is found in the remaining visions in </a:t>
            </a:r>
            <a:r>
              <a:rPr lang="en-US" altLang="en-US" i="1"/>
              <a:t>Revelation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0"/>
          <p:cNvSpPr>
            <a:spLocks noGrp="1" noChangeArrowheads="1"/>
          </p:cNvSpPr>
          <p:nvPr>
            <p:ph type="ftr" sz="quarter" idx="3"/>
          </p:nvPr>
        </p:nvSpPr>
        <p:spPr/>
        <p:txBody>
          <a:bodyPr/>
          <a:lstStyle/>
          <a:p>
            <a:r>
              <a:rPr lang="en-US" altLang="en-US"/>
              <a:t>7 Trumpets</a:t>
            </a:r>
          </a:p>
        </p:txBody>
      </p:sp>
      <p:sp>
        <p:nvSpPr>
          <p:cNvPr id="5" name="Rectangle 11"/>
          <p:cNvSpPr>
            <a:spLocks noGrp="1" noChangeArrowheads="1"/>
          </p:cNvSpPr>
          <p:nvPr>
            <p:ph type="sldNum" sz="quarter" idx="4"/>
          </p:nvPr>
        </p:nvSpPr>
        <p:spPr/>
        <p:txBody>
          <a:bodyPr/>
          <a:lstStyle/>
          <a:p>
            <a:fld id="{D4FFE7EF-96C6-4811-A106-002AC210474E}" type="slidenum">
              <a:rPr lang="en-US" altLang="en-US"/>
              <a:pPr/>
              <a:t>64</a:t>
            </a:fld>
            <a:endParaRPr lang="en-US" altLang="en-US"/>
          </a:p>
        </p:txBody>
      </p:sp>
      <p:sp>
        <p:nvSpPr>
          <p:cNvPr id="99332" name="Rectangle 4"/>
          <p:cNvSpPr>
            <a:spLocks noGrp="1" noChangeArrowheads="1"/>
          </p:cNvSpPr>
          <p:nvPr>
            <p:ph type="ctrTitle"/>
          </p:nvPr>
        </p:nvSpPr>
        <p:spPr/>
        <p:txBody>
          <a:bodyPr/>
          <a:lstStyle/>
          <a:p>
            <a:r>
              <a:rPr lang="en-US" altLang="en-US" sz="7200" b="1" dirty="0">
                <a:effectLst>
                  <a:outerShdw blurRad="38100" dist="38100" dir="2700000" algn="tl">
                    <a:srgbClr val="000000">
                      <a:alpha val="43137"/>
                    </a:srgbClr>
                  </a:outerShdw>
                </a:effectLst>
              </a:rPr>
              <a:t>Two Witnesses</a:t>
            </a:r>
          </a:p>
        </p:txBody>
      </p:sp>
      <p:sp>
        <p:nvSpPr>
          <p:cNvPr id="99333" name="Rectangle 5"/>
          <p:cNvSpPr>
            <a:spLocks noGrp="1" noChangeArrowheads="1"/>
          </p:cNvSpPr>
          <p:nvPr>
            <p:ph type="subTitle" idx="1"/>
          </p:nvPr>
        </p:nvSpPr>
        <p:spPr/>
        <p:txBody>
          <a:bodyPr/>
          <a:lstStyle/>
          <a:p>
            <a:r>
              <a:rPr lang="en-US" altLang="en-US"/>
              <a:t>Revelation 11:1-14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9333">
                                            <p:txEl>
                                              <p:pRg st="0" end="0"/>
                                            </p:txEl>
                                          </p:spTgt>
                                        </p:tgtEl>
                                        <p:attrNameLst>
                                          <p:attrName>style.visibility</p:attrName>
                                        </p:attrNameLst>
                                      </p:cBhvr>
                                      <p:to>
                                        <p:strVal val="visible"/>
                                      </p:to>
                                    </p:set>
                                    <p:animEffect transition="in" filter="fade">
                                      <p:cBhvr>
                                        <p:cTn id="11" dur="2000"/>
                                        <p:tgtEl>
                                          <p:spTgt spid="99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a:t>What was John to measure? What was he not to </a:t>
            </a:r>
            <a:r>
              <a:rPr lang="en-US" dirty="0" smtClean="0"/>
              <a:t>measure?</a:t>
            </a:r>
          </a:p>
          <a:p>
            <a:pPr lvl="1"/>
            <a:r>
              <a:rPr lang="en-US" dirty="0" smtClean="0"/>
              <a:t>Measure the temple, the altar, the worshippers</a:t>
            </a:r>
          </a:p>
          <a:p>
            <a:pPr lvl="1"/>
            <a:r>
              <a:rPr lang="en-US" dirty="0" smtClean="0"/>
              <a:t>Do not measure the court which is outside</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65</a:t>
            </a:fld>
            <a:endParaRPr lang="en-US" altLang="en-US"/>
          </a:p>
        </p:txBody>
      </p:sp>
    </p:spTree>
    <p:extLst>
      <p:ext uri="{BB962C8B-B14F-4D97-AF65-F5344CB8AC3E}">
        <p14:creationId xmlns:p14="http://schemas.microsoft.com/office/powerpoint/2010/main" val="2848901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a:t>Are we to assume this chapter is speaking of two literal witnesses, a literal measuring reed, the literal temple, altar and earthly city of Jerusalem? </a:t>
            </a:r>
            <a:endParaRPr lang="en-US" dirty="0" smtClean="0"/>
          </a:p>
          <a:p>
            <a:pPr lvl="1"/>
            <a:r>
              <a:rPr lang="en-US" dirty="0" smtClean="0"/>
              <a:t>If </a:t>
            </a:r>
            <a:r>
              <a:rPr lang="en-US" dirty="0"/>
              <a:t>not, what might some of these things represent in this vision? Provide evidence for your answer.</a:t>
            </a:r>
          </a:p>
        </p:txBody>
      </p:sp>
      <p:sp>
        <p:nvSpPr>
          <p:cNvPr id="4" name="Footer Placeholder 3"/>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66</a:t>
            </a:fld>
            <a:endParaRPr lang="en-US" altLang="en-US">
              <a:solidFill>
                <a:srgbClr val="000000"/>
              </a:solidFill>
            </a:endParaRPr>
          </a:p>
        </p:txBody>
      </p:sp>
    </p:spTree>
    <p:extLst>
      <p:ext uri="{BB962C8B-B14F-4D97-AF65-F5344CB8AC3E}">
        <p14:creationId xmlns:p14="http://schemas.microsoft.com/office/powerpoint/2010/main" val="28839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35778FD7-013E-48F0-951A-D265FEA01C06}" type="slidenum">
              <a:rPr lang="en-US" altLang="en-US"/>
              <a:pPr/>
              <a:t>67</a:t>
            </a:fld>
            <a:endParaRPr lang="en-US" altLang="en-US"/>
          </a:p>
        </p:txBody>
      </p:sp>
      <p:sp>
        <p:nvSpPr>
          <p:cNvPr id="101378" name="Rectangle 2"/>
          <p:cNvSpPr>
            <a:spLocks noGrp="1" noChangeArrowheads="1"/>
          </p:cNvSpPr>
          <p:nvPr>
            <p:ph type="title"/>
          </p:nvPr>
        </p:nvSpPr>
        <p:spPr/>
        <p:txBody>
          <a:bodyPr>
            <a:normAutofit fontScale="90000"/>
          </a:bodyPr>
          <a:lstStyle/>
          <a:p>
            <a:r>
              <a:rPr lang="en-US" altLang="en-US" dirty="0"/>
              <a:t>Measuring the “Temple of God”</a:t>
            </a:r>
            <a:r>
              <a:rPr lang="en-US" altLang="en-US" sz="3800" dirty="0"/>
              <a:t> (11:1, 2)</a:t>
            </a:r>
          </a:p>
        </p:txBody>
      </p:sp>
      <p:sp>
        <p:nvSpPr>
          <p:cNvPr id="101379" name="Rectangle 3"/>
          <p:cNvSpPr>
            <a:spLocks noGrp="1" noChangeArrowheads="1"/>
          </p:cNvSpPr>
          <p:nvPr>
            <p:ph type="body" idx="1"/>
          </p:nvPr>
        </p:nvSpPr>
        <p:spPr/>
        <p:txBody>
          <a:bodyPr/>
          <a:lstStyle/>
          <a:p>
            <a:pPr>
              <a:buClr>
                <a:srgbClr val="FF0000"/>
              </a:buClr>
              <a:buSzPct val="110000"/>
              <a:buFont typeface="Wingdings 2" pitchFamily="18" charset="2"/>
              <a:buChar char="N"/>
            </a:pPr>
            <a:r>
              <a:rPr lang="en-US" altLang="en-US" dirty="0">
                <a:latin typeface="Georgia" panose="02040502050405020303" pitchFamily="18" charset="0"/>
              </a:rPr>
              <a:t>guard against assigning </a:t>
            </a:r>
            <a:r>
              <a:rPr lang="en-US" altLang="en-US" dirty="0" smtClean="0">
                <a:latin typeface="Georgia" panose="02040502050405020303" pitchFamily="18" charset="0"/>
              </a:rPr>
              <a:t>a literal interpretation to a symbolic </a:t>
            </a:r>
            <a:r>
              <a:rPr lang="en-US" altLang="en-US" dirty="0">
                <a:latin typeface="Georgia" panose="02040502050405020303" pitchFamily="18" charset="0"/>
              </a:rPr>
              <a:t>text</a:t>
            </a:r>
          </a:p>
          <a:p>
            <a:pPr lvl="1"/>
            <a:r>
              <a:rPr lang="en-US" altLang="en-US" dirty="0" smtClean="0"/>
              <a:t>Earlier John was commanded to eat the book (10)</a:t>
            </a:r>
          </a:p>
          <a:p>
            <a:pPr lvl="1"/>
            <a:r>
              <a:rPr lang="en-US" altLang="en-US" dirty="0" smtClean="0"/>
              <a:t>Now he is to measure the temple</a:t>
            </a:r>
            <a:endParaRPr lang="en-US" altLang="en-US" dirty="0"/>
          </a:p>
          <a:p>
            <a:pPr lvl="2"/>
            <a:r>
              <a:rPr lang="en-US" altLang="en-US" dirty="0"/>
              <a:t>comparable act to that of sealing of the saints (7:3)</a:t>
            </a:r>
          </a:p>
          <a:p>
            <a:pPr lvl="2"/>
            <a:r>
              <a:rPr lang="en-US" altLang="en-US" dirty="0"/>
              <a:t>the purpose in </a:t>
            </a:r>
            <a:r>
              <a:rPr lang="en-US" altLang="en-US" dirty="0" smtClean="0"/>
              <a:t>measuring is </a:t>
            </a:r>
            <a:r>
              <a:rPr lang="en-US" altLang="en-US" dirty="0"/>
              <a:t>that of “protection” of </a:t>
            </a:r>
            <a:r>
              <a:rPr lang="en-US" altLang="en-US" dirty="0" smtClean="0"/>
              <a:t>the righteous (</a:t>
            </a:r>
            <a:r>
              <a:rPr lang="en-US" altLang="en-US" dirty="0"/>
              <a:t>cf. Zech. 2:1-5)</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CDBA0469-2789-4169-ACB0-39F9A3419BFD}" type="slidenum">
              <a:rPr lang="en-US" altLang="en-US"/>
              <a:pPr/>
              <a:t>68</a:t>
            </a:fld>
            <a:endParaRPr lang="en-US" altLang="en-US"/>
          </a:p>
        </p:txBody>
      </p:sp>
      <p:sp>
        <p:nvSpPr>
          <p:cNvPr id="102402" name="Rectangle 2"/>
          <p:cNvSpPr>
            <a:spLocks noGrp="1" noChangeArrowheads="1"/>
          </p:cNvSpPr>
          <p:nvPr>
            <p:ph type="title"/>
          </p:nvPr>
        </p:nvSpPr>
        <p:spPr/>
        <p:txBody>
          <a:bodyPr/>
          <a:lstStyle/>
          <a:p>
            <a:r>
              <a:rPr lang="en-US" altLang="en-US"/>
              <a:t>Identifying the Symbols (11:1, 2)</a:t>
            </a:r>
          </a:p>
        </p:txBody>
      </p:sp>
      <p:sp>
        <p:nvSpPr>
          <p:cNvPr id="102403" name="Rectangle 3"/>
          <p:cNvSpPr>
            <a:spLocks noGrp="1" noChangeArrowheads="1"/>
          </p:cNvSpPr>
          <p:nvPr>
            <p:ph type="body" idx="1"/>
          </p:nvPr>
        </p:nvSpPr>
        <p:spPr/>
        <p:txBody>
          <a:bodyPr/>
          <a:lstStyle/>
          <a:p>
            <a:r>
              <a:rPr lang="en-US" altLang="en-US" dirty="0"/>
              <a:t>T</a:t>
            </a:r>
            <a:r>
              <a:rPr lang="en-US" altLang="en-US" dirty="0" smtClean="0"/>
              <a:t>emple</a:t>
            </a:r>
            <a:endParaRPr lang="en-US" altLang="en-US" dirty="0"/>
          </a:p>
          <a:p>
            <a:pPr lvl="1"/>
            <a:r>
              <a:rPr lang="en-US" altLang="en-US" dirty="0" smtClean="0"/>
              <a:t>Physical temple in Jerusalem (</a:t>
            </a:r>
            <a:r>
              <a:rPr lang="en-US" altLang="en-US" dirty="0"/>
              <a:t>AD </a:t>
            </a:r>
            <a:r>
              <a:rPr lang="en-US" altLang="en-US" dirty="0" smtClean="0"/>
              <a:t>70 </a:t>
            </a:r>
            <a:r>
              <a:rPr lang="en-US" altLang="en-US" dirty="0"/>
              <a:t>Advocates</a:t>
            </a:r>
            <a:r>
              <a:rPr lang="en-US" altLang="en-US" dirty="0" smtClean="0"/>
              <a:t>)</a:t>
            </a:r>
          </a:p>
          <a:p>
            <a:pPr lvl="1"/>
            <a:r>
              <a:rPr lang="en-US" altLang="en-US" dirty="0" smtClean="0"/>
              <a:t>A rebuilding of a physical temple in Jerusalem (Premillennialists)</a:t>
            </a:r>
          </a:p>
          <a:p>
            <a:pPr lvl="2"/>
            <a:r>
              <a:rPr lang="en-US" altLang="en-US" dirty="0" smtClean="0"/>
              <a:t>Why do some insist on a restoration of what was considered “weak and beggarly” by the apostles? See Galatians 4:9</a:t>
            </a:r>
          </a:p>
          <a:p>
            <a:pPr lvl="2"/>
            <a:r>
              <a:rPr lang="en-US" altLang="en-US" dirty="0"/>
              <a:t>I</a:t>
            </a:r>
            <a:r>
              <a:rPr lang="en-US" altLang="en-US" dirty="0" smtClean="0"/>
              <a:t>f </a:t>
            </a:r>
            <a:r>
              <a:rPr lang="en-US" altLang="en-US" dirty="0"/>
              <a:t>temple literal, then </a:t>
            </a:r>
            <a:r>
              <a:rPr lang="en-US" altLang="en-US" dirty="0" smtClean="0"/>
              <a:t>altar, two </a:t>
            </a:r>
            <a:r>
              <a:rPr lang="en-US" altLang="en-US" dirty="0"/>
              <a:t>witnesses and 42 months are </a:t>
            </a:r>
            <a:r>
              <a:rPr lang="en-US" altLang="en-US" dirty="0" smtClean="0"/>
              <a:t>literal! </a:t>
            </a:r>
            <a:endParaRPr lang="en-US"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CDBA0469-2789-4169-ACB0-39F9A3419BFD}" type="slidenum">
              <a:rPr lang="en-US" altLang="en-US">
                <a:solidFill>
                  <a:srgbClr val="000000"/>
                </a:solidFill>
              </a:rPr>
              <a:pPr/>
              <a:t>69</a:t>
            </a:fld>
            <a:endParaRPr lang="en-US" altLang="en-US">
              <a:solidFill>
                <a:srgbClr val="000000"/>
              </a:solidFill>
            </a:endParaRPr>
          </a:p>
        </p:txBody>
      </p:sp>
      <p:sp>
        <p:nvSpPr>
          <p:cNvPr id="102402" name="Rectangle 2"/>
          <p:cNvSpPr>
            <a:spLocks noGrp="1" noChangeArrowheads="1"/>
          </p:cNvSpPr>
          <p:nvPr>
            <p:ph type="title"/>
          </p:nvPr>
        </p:nvSpPr>
        <p:spPr/>
        <p:txBody>
          <a:bodyPr/>
          <a:lstStyle/>
          <a:p>
            <a:r>
              <a:rPr lang="en-US" altLang="en-US"/>
              <a:t>Identifying the Symbols (11:1, 2)</a:t>
            </a:r>
          </a:p>
        </p:txBody>
      </p:sp>
      <p:sp>
        <p:nvSpPr>
          <p:cNvPr id="102403" name="Rectangle 3"/>
          <p:cNvSpPr>
            <a:spLocks noGrp="1" noChangeArrowheads="1"/>
          </p:cNvSpPr>
          <p:nvPr>
            <p:ph type="body" idx="1"/>
          </p:nvPr>
        </p:nvSpPr>
        <p:spPr/>
        <p:txBody>
          <a:bodyPr/>
          <a:lstStyle/>
          <a:p>
            <a:r>
              <a:rPr lang="en-US" altLang="en-US" dirty="0"/>
              <a:t>T</a:t>
            </a:r>
            <a:r>
              <a:rPr lang="en-US" altLang="en-US" dirty="0" smtClean="0"/>
              <a:t>emple</a:t>
            </a:r>
            <a:endParaRPr lang="en-US" altLang="en-US" dirty="0"/>
          </a:p>
          <a:p>
            <a:pPr lvl="1"/>
            <a:r>
              <a:rPr lang="en-US" altLang="en-US" dirty="0" smtClean="0"/>
              <a:t>The physical temple in Jerusalem serves as the backdrop of the spiritual temple on earth in John’s day</a:t>
            </a:r>
          </a:p>
          <a:p>
            <a:pPr lvl="1"/>
            <a:r>
              <a:rPr lang="en-US" altLang="en-US" dirty="0" smtClean="0"/>
              <a:t>What temple is that?</a:t>
            </a:r>
            <a:endParaRPr lang="en-US" altLang="en-US" dirty="0"/>
          </a:p>
        </p:txBody>
      </p:sp>
    </p:spTree>
    <p:extLst>
      <p:ext uri="{BB962C8B-B14F-4D97-AF65-F5344CB8AC3E}">
        <p14:creationId xmlns:p14="http://schemas.microsoft.com/office/powerpoint/2010/main" val="909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fade">
                                      <p:cBhvr>
                                        <p:cTn id="7" dur="1000"/>
                                        <p:tgtEl>
                                          <p:spTgt spid="10240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fade">
                                      <p:cBhvr>
                                        <p:cTn id="10" dur="10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17" name="Picture 13" descr="C:\Users\Steven\Downloads\firey-sky-over-the-sea-28386-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p:txBody>
          <a:bodyPr/>
          <a:lstStyle/>
          <a:p>
            <a:r>
              <a:rPr lang="en-US" altLang="en-US" dirty="0"/>
              <a:t>Second Trumpet (8:8, 9)</a:t>
            </a:r>
          </a:p>
        </p:txBody>
      </p:sp>
      <p:sp>
        <p:nvSpPr>
          <p:cNvPr id="47107" name="Rectangle 3"/>
          <p:cNvSpPr>
            <a:spLocks noGrp="1" noChangeArrowheads="1"/>
          </p:cNvSpPr>
          <p:nvPr>
            <p:ph idx="1"/>
          </p:nvPr>
        </p:nvSpPr>
        <p:spPr>
          <a:xfrm>
            <a:off x="609600" y="1600200"/>
            <a:ext cx="7924800" cy="5105400"/>
          </a:xfrm>
        </p:spPr>
        <p:txBody>
          <a:bodyPr>
            <a:normAutofit lnSpcReduction="10000"/>
          </a:bodyPr>
          <a:lstStyle/>
          <a:p>
            <a:pPr marL="0" indent="0">
              <a:buNone/>
            </a:pPr>
            <a:r>
              <a:rPr lang="en-US" altLang="en-US" sz="4000" b="1" dirty="0" smtClean="0">
                <a:solidFill>
                  <a:schemeClr val="bg1"/>
                </a:solidFill>
                <a:effectLst>
                  <a:outerShdw blurRad="38100" dist="38100" dir="2700000" algn="tl">
                    <a:srgbClr val="000000">
                      <a:alpha val="43137"/>
                    </a:srgbClr>
                  </a:outerShdw>
                </a:effectLst>
              </a:rPr>
              <a:t>Image of A burning mountain being cast into the sea</a:t>
            </a:r>
          </a:p>
          <a:p>
            <a:r>
              <a:rPr lang="en-US" altLang="en-US" sz="4000" dirty="0" smtClean="0">
                <a:solidFill>
                  <a:schemeClr val="bg1"/>
                </a:solidFill>
                <a:effectLst>
                  <a:outerShdw blurRad="38100" dist="38100" dir="2700000" algn="tl">
                    <a:srgbClr val="000000">
                      <a:alpha val="43137"/>
                    </a:srgbClr>
                  </a:outerShdw>
                </a:effectLst>
              </a:rPr>
              <a:t>1/3</a:t>
            </a:r>
            <a:r>
              <a:rPr lang="en-US" altLang="en-US" sz="4000" baseline="30000" dirty="0" smtClean="0">
                <a:solidFill>
                  <a:schemeClr val="bg1"/>
                </a:solidFill>
                <a:effectLst>
                  <a:outerShdw blurRad="38100" dist="38100" dir="2700000" algn="tl">
                    <a:srgbClr val="000000">
                      <a:alpha val="43137"/>
                    </a:srgbClr>
                  </a:outerShdw>
                </a:effectLst>
              </a:rPr>
              <a:t>rd</a:t>
            </a:r>
            <a:r>
              <a:rPr lang="en-US" altLang="en-US" sz="4000" dirty="0" smtClean="0">
                <a:solidFill>
                  <a:schemeClr val="bg1"/>
                </a:solidFill>
                <a:effectLst>
                  <a:outerShdw blurRad="38100" dist="38100" dir="2700000" algn="tl">
                    <a:srgbClr val="000000">
                      <a:alpha val="43137"/>
                    </a:srgbClr>
                  </a:outerShdw>
                </a:effectLst>
              </a:rPr>
              <a:t> </a:t>
            </a:r>
            <a:r>
              <a:rPr lang="en-US" altLang="en-US" sz="4000" dirty="0">
                <a:solidFill>
                  <a:schemeClr val="bg1"/>
                </a:solidFill>
                <a:effectLst>
                  <a:outerShdw blurRad="38100" dist="38100" dir="2700000" algn="tl">
                    <a:srgbClr val="000000">
                      <a:alpha val="43137"/>
                    </a:srgbClr>
                  </a:outerShdw>
                </a:effectLst>
              </a:rPr>
              <a:t>of sea and all that lived in it were destroyed</a:t>
            </a:r>
          </a:p>
          <a:p>
            <a:r>
              <a:rPr lang="en-US" altLang="en-US" sz="4000" dirty="0">
                <a:solidFill>
                  <a:schemeClr val="bg1"/>
                </a:solidFill>
                <a:effectLst>
                  <a:outerShdw blurRad="38100" dist="38100" dir="2700000" algn="tl">
                    <a:srgbClr val="000000">
                      <a:alpha val="43137"/>
                    </a:srgbClr>
                  </a:outerShdw>
                </a:effectLst>
              </a:rPr>
              <a:t>mountain symbolizes power </a:t>
            </a:r>
            <a:r>
              <a:rPr lang="en-US" altLang="en-US" sz="4000" spc="-150" dirty="0" smtClean="0">
                <a:solidFill>
                  <a:schemeClr val="bg1"/>
                </a:solidFill>
                <a:effectLst>
                  <a:outerShdw blurRad="38100" dist="38100" dir="2700000" algn="tl">
                    <a:srgbClr val="000000">
                      <a:alpha val="43137"/>
                    </a:srgbClr>
                  </a:outerShdw>
                </a:effectLst>
              </a:rPr>
              <a:t>(</a:t>
            </a:r>
            <a:r>
              <a:rPr lang="en-US" altLang="en-US" sz="4000" spc="-150" dirty="0">
                <a:solidFill>
                  <a:schemeClr val="bg1"/>
                </a:solidFill>
                <a:effectLst>
                  <a:outerShdw blurRad="38100" dist="38100" dir="2700000" algn="tl">
                    <a:srgbClr val="000000">
                      <a:alpha val="43137"/>
                    </a:srgbClr>
                  </a:outerShdw>
                </a:effectLst>
              </a:rPr>
              <a:t>Is. </a:t>
            </a:r>
            <a:r>
              <a:rPr lang="en-US" altLang="en-US" sz="4000" spc="-150" dirty="0" smtClean="0">
                <a:solidFill>
                  <a:schemeClr val="bg1"/>
                </a:solidFill>
                <a:effectLst>
                  <a:outerShdw blurRad="38100" dist="38100" dir="2700000" algn="tl">
                    <a:srgbClr val="000000">
                      <a:alpha val="43137"/>
                    </a:srgbClr>
                  </a:outerShdw>
                </a:effectLst>
              </a:rPr>
              <a:t>2:2)</a:t>
            </a:r>
          </a:p>
          <a:p>
            <a:r>
              <a:rPr lang="en-US" altLang="en-US" sz="4000" spc="-150" dirty="0" smtClean="0">
                <a:solidFill>
                  <a:schemeClr val="bg1"/>
                </a:solidFill>
                <a:effectLst>
                  <a:outerShdw blurRad="38100" dist="38100" dir="2700000" algn="tl">
                    <a:srgbClr val="000000">
                      <a:alpha val="43137"/>
                    </a:srgbClr>
                  </a:outerShdw>
                </a:effectLst>
              </a:rPr>
              <a:t>Babylon was referred to such by Jeremiah (Jer</a:t>
            </a:r>
            <a:r>
              <a:rPr lang="en-US" altLang="en-US" sz="4000" spc="-150" dirty="0">
                <a:solidFill>
                  <a:schemeClr val="bg1"/>
                </a:solidFill>
                <a:effectLst>
                  <a:outerShdw blurRad="38100" dist="38100" dir="2700000" algn="tl">
                    <a:srgbClr val="000000">
                      <a:alpha val="43137"/>
                    </a:srgbClr>
                  </a:outerShdw>
                </a:effectLst>
              </a:rPr>
              <a:t>. 51:24, 25)</a:t>
            </a:r>
          </a:p>
        </p:txBody>
      </p:sp>
      <p:sp>
        <p:nvSpPr>
          <p:cNvPr id="5" name="Footer Placeholder 6"/>
          <p:cNvSpPr>
            <a:spLocks noGrp="1"/>
          </p:cNvSpPr>
          <p:nvPr>
            <p:ph type="ftr" sz="quarter" idx="11"/>
          </p:nvPr>
        </p:nvSpPr>
        <p:spPr/>
        <p:txBody>
          <a:bodyPr/>
          <a:lstStyle/>
          <a:p>
            <a:r>
              <a:rPr lang="en-US" altLang="en-US" dirty="0"/>
              <a:t>7 Trumpets</a:t>
            </a:r>
          </a:p>
        </p:txBody>
      </p:sp>
      <p:sp>
        <p:nvSpPr>
          <p:cNvPr id="6" name="Slide Number Placeholder 7"/>
          <p:cNvSpPr>
            <a:spLocks noGrp="1"/>
          </p:cNvSpPr>
          <p:nvPr>
            <p:ph type="sldNum" sz="quarter" idx="12"/>
          </p:nvPr>
        </p:nvSpPr>
        <p:spPr/>
        <p:txBody>
          <a:bodyPr/>
          <a:lstStyle/>
          <a:p>
            <a:fld id="{E4146AE6-3FDC-4C1A-A0DC-AED3C7AFCBF4}" type="slidenum">
              <a:rPr lang="en-US" altLang="en-US"/>
              <a:pPr/>
              <a:t>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fade">
                                      <p:cBhvr>
                                        <p:cTn id="11" dur="1000"/>
                                        <p:tgtEl>
                                          <p:spTgt spid="471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107">
                                            <p:txEl>
                                              <p:pRg st="2" end="2"/>
                                            </p:txEl>
                                          </p:spTgt>
                                        </p:tgtEl>
                                        <p:attrNameLst>
                                          <p:attrName>style.visibility</p:attrName>
                                        </p:attrNameLst>
                                      </p:cBhvr>
                                      <p:to>
                                        <p:strVal val="visible"/>
                                      </p:to>
                                    </p:set>
                                    <p:animEffect transition="in" filter="fade">
                                      <p:cBhvr>
                                        <p:cTn id="16" dur="1000"/>
                                        <p:tgtEl>
                                          <p:spTgt spid="471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107">
                                            <p:txEl>
                                              <p:pRg st="3" end="3"/>
                                            </p:txEl>
                                          </p:spTgt>
                                        </p:tgtEl>
                                        <p:attrNameLst>
                                          <p:attrName>style.visibility</p:attrName>
                                        </p:attrNameLst>
                                      </p:cBhvr>
                                      <p:to>
                                        <p:strVal val="visible"/>
                                      </p:to>
                                    </p:set>
                                    <p:animEffect transition="in" filter="fade">
                                      <p:cBhvr>
                                        <p:cTn id="21" dur="10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C4CC7845-7B41-477B-A479-99CC3ED5DB36}" type="slidenum">
              <a:rPr lang="en-US" altLang="en-US"/>
              <a:pPr/>
              <a:t>70</a:t>
            </a:fld>
            <a:endParaRPr lang="en-US" altLang="en-US"/>
          </a:p>
        </p:txBody>
      </p:sp>
      <p:sp>
        <p:nvSpPr>
          <p:cNvPr id="103426" name="Rectangle 2"/>
          <p:cNvSpPr>
            <a:spLocks noGrp="1" noChangeArrowheads="1"/>
          </p:cNvSpPr>
          <p:nvPr>
            <p:ph type="title"/>
          </p:nvPr>
        </p:nvSpPr>
        <p:spPr/>
        <p:txBody>
          <a:bodyPr/>
          <a:lstStyle/>
          <a:p>
            <a:r>
              <a:rPr lang="en-US" altLang="en-US"/>
              <a:t>Identifying the Symbols (11:1, 2)</a:t>
            </a:r>
          </a:p>
        </p:txBody>
      </p:sp>
      <p:sp>
        <p:nvSpPr>
          <p:cNvPr id="103427" name="Rectangle 3"/>
          <p:cNvSpPr>
            <a:spLocks noGrp="1" noChangeArrowheads="1"/>
          </p:cNvSpPr>
          <p:nvPr>
            <p:ph type="body" idx="1"/>
          </p:nvPr>
        </p:nvSpPr>
        <p:spPr>
          <a:xfrm>
            <a:off x="609600" y="1600200"/>
            <a:ext cx="8001000" cy="4648200"/>
          </a:xfrm>
        </p:spPr>
        <p:txBody>
          <a:bodyPr>
            <a:normAutofit fontScale="92500"/>
          </a:bodyPr>
          <a:lstStyle/>
          <a:p>
            <a:r>
              <a:rPr lang="en-US" altLang="en-US" dirty="0"/>
              <a:t>T</a:t>
            </a:r>
            <a:r>
              <a:rPr lang="en-US" altLang="en-US" dirty="0" smtClean="0"/>
              <a:t>he </a:t>
            </a:r>
            <a:r>
              <a:rPr lang="en-US" altLang="en-US" dirty="0"/>
              <a:t>NT temple on earth is the church</a:t>
            </a:r>
          </a:p>
          <a:p>
            <a:pPr lvl="1"/>
            <a:r>
              <a:rPr lang="en-US" altLang="en-US" i="1" dirty="0"/>
              <a:t>“. . .you are God’s building. . .”</a:t>
            </a:r>
            <a:r>
              <a:rPr lang="en-US" altLang="en-US" dirty="0"/>
              <a:t> (1 Cor. 3:9)</a:t>
            </a:r>
          </a:p>
          <a:p>
            <a:pPr lvl="1"/>
            <a:r>
              <a:rPr lang="en-US" altLang="en-US" i="1" dirty="0"/>
              <a:t>“Do you not know that you are the temple of God and that the Spirit of God dwells in you? If anyone defiles the temple of God, God will destroy him. For the temple of God is holy, which temple you </a:t>
            </a:r>
            <a:r>
              <a:rPr lang="en-US" altLang="en-US" i="1" dirty="0" smtClean="0"/>
              <a:t>are”</a:t>
            </a:r>
            <a:r>
              <a:rPr lang="en-US" altLang="en-US" dirty="0" smtClean="0"/>
              <a:t> </a:t>
            </a:r>
            <a:r>
              <a:rPr lang="en-US" altLang="en-US" dirty="0"/>
              <a:t>(1 Cor. </a:t>
            </a:r>
            <a:r>
              <a:rPr lang="en-US" altLang="en-US" dirty="0" smtClean="0"/>
              <a:t>3:16, 17)</a:t>
            </a:r>
            <a:endParaRPr lang="en-US" altLang="en-US" dirty="0"/>
          </a:p>
          <a:p>
            <a:pPr lvl="1"/>
            <a:r>
              <a:rPr lang="en-US" altLang="en-US" i="1" dirty="0"/>
              <a:t>“. . .a spiritual house. . .” </a:t>
            </a:r>
            <a:r>
              <a:rPr lang="en-US" altLang="en-US" dirty="0"/>
              <a:t>(1 Pet. 2:5)</a:t>
            </a:r>
          </a:p>
          <a:p>
            <a:pPr lvl="1"/>
            <a:r>
              <a:rPr lang="en-US" altLang="en-US" dirty="0"/>
              <a:t>See Ephesians </a:t>
            </a:r>
            <a:r>
              <a:rPr lang="en-US" altLang="en-US" dirty="0" smtClean="0"/>
              <a:t>2:21-23</a:t>
            </a:r>
          </a:p>
          <a:p>
            <a:r>
              <a:rPr lang="en-US" altLang="en-US" dirty="0" smtClean="0"/>
              <a:t>There is also a temple “in heaven” (11:19)</a:t>
            </a:r>
            <a:endParaRPr lang="en-US"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Concern Over Physical Temple</a:t>
            </a:r>
            <a:endParaRPr lang="en-US" dirty="0"/>
          </a:p>
        </p:txBody>
      </p:sp>
      <p:sp>
        <p:nvSpPr>
          <p:cNvPr id="3" name="Content Placeholder 2"/>
          <p:cNvSpPr>
            <a:spLocks noGrp="1"/>
          </p:cNvSpPr>
          <p:nvPr>
            <p:ph idx="1"/>
          </p:nvPr>
        </p:nvSpPr>
        <p:spPr/>
        <p:txBody>
          <a:bodyPr/>
          <a:lstStyle/>
          <a:p>
            <a:r>
              <a:rPr lang="en-US" dirty="0" smtClean="0"/>
              <a:t>But of the living stones to overcome</a:t>
            </a:r>
          </a:p>
          <a:p>
            <a:pPr lvl="1"/>
            <a:r>
              <a:rPr lang="en-US" dirty="0" smtClean="0"/>
              <a:t>“He </a:t>
            </a:r>
            <a:r>
              <a:rPr lang="en-US" dirty="0"/>
              <a:t>who overcomes, I will make him a pillar in the temple of My God, and he shall go out no more. And I will write on him the name of My God and the name of the city of My God, the New Jerusalem, which comes down out of heaven from My God. And I will write on him My new </a:t>
            </a:r>
            <a:r>
              <a:rPr lang="en-US" dirty="0" smtClean="0"/>
              <a:t>name” (Rev. 3:12)</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71</a:t>
            </a:fld>
            <a:endParaRPr lang="en-US" altLang="en-US"/>
          </a:p>
        </p:txBody>
      </p:sp>
    </p:spTree>
    <p:extLst>
      <p:ext uri="{BB962C8B-B14F-4D97-AF65-F5344CB8AC3E}">
        <p14:creationId xmlns:p14="http://schemas.microsoft.com/office/powerpoint/2010/main" val="26083410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807DF61D-62D7-4CCB-8825-5D13D57A4562}" type="slidenum">
              <a:rPr lang="en-US" altLang="en-US"/>
              <a:pPr/>
              <a:t>72</a:t>
            </a:fld>
            <a:endParaRPr lang="en-US" altLang="en-US"/>
          </a:p>
        </p:txBody>
      </p:sp>
      <p:sp>
        <p:nvSpPr>
          <p:cNvPr id="104450" name="Rectangle 2"/>
          <p:cNvSpPr>
            <a:spLocks noGrp="1" noChangeArrowheads="1"/>
          </p:cNvSpPr>
          <p:nvPr>
            <p:ph type="title"/>
          </p:nvPr>
        </p:nvSpPr>
        <p:spPr/>
        <p:txBody>
          <a:bodyPr/>
          <a:lstStyle/>
          <a:p>
            <a:r>
              <a:rPr lang="en-US" altLang="en-US"/>
              <a:t>Identifying the Symbols (11:1, 2)</a:t>
            </a:r>
          </a:p>
        </p:txBody>
      </p:sp>
      <p:sp>
        <p:nvSpPr>
          <p:cNvPr id="104451" name="Rectangle 3"/>
          <p:cNvSpPr>
            <a:spLocks noGrp="1" noChangeArrowheads="1"/>
          </p:cNvSpPr>
          <p:nvPr>
            <p:ph type="body" idx="1"/>
          </p:nvPr>
        </p:nvSpPr>
        <p:spPr/>
        <p:txBody>
          <a:bodyPr/>
          <a:lstStyle/>
          <a:p>
            <a:r>
              <a:rPr lang="en-US" altLang="en-US" dirty="0"/>
              <a:t>T</a:t>
            </a:r>
            <a:r>
              <a:rPr lang="en-US" altLang="en-US" dirty="0" smtClean="0"/>
              <a:t>he </a:t>
            </a:r>
            <a:r>
              <a:rPr lang="en-US" altLang="en-US" dirty="0"/>
              <a:t>reed</a:t>
            </a:r>
          </a:p>
          <a:p>
            <a:pPr lvl="1"/>
            <a:r>
              <a:rPr lang="en-US" altLang="en-US" dirty="0"/>
              <a:t>a measuring device like a staff</a:t>
            </a:r>
          </a:p>
          <a:p>
            <a:pPr lvl="1"/>
            <a:r>
              <a:rPr lang="en-US" altLang="en-US" dirty="0"/>
              <a:t>represents a standard of truth by which religious deeds are done; either in Christ or out of </a:t>
            </a:r>
            <a:r>
              <a:rPr lang="en-US" altLang="en-US" dirty="0" smtClean="0"/>
              <a:t>Christ</a:t>
            </a:r>
          </a:p>
          <a:p>
            <a:pPr lvl="1"/>
            <a:r>
              <a:rPr lang="en-US" altLang="en-US" dirty="0" smtClean="0"/>
              <a:t>The word of God is what measures us </a:t>
            </a:r>
          </a:p>
          <a:p>
            <a:pPr lvl="2"/>
            <a:r>
              <a:rPr lang="en-US" altLang="en-US" dirty="0" smtClean="0"/>
              <a:t>John 12:48</a:t>
            </a:r>
          </a:p>
          <a:p>
            <a:pPr lvl="2"/>
            <a:r>
              <a:rPr lang="en-US" altLang="en-US" dirty="0" smtClean="0"/>
              <a:t>If it measures us in the last day, it surely measures us today!</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Effect transition="in" filter="fade">
                                      <p:cBhvr>
                                        <p:cTn id="7" dur="1000"/>
                                        <p:tgtEl>
                                          <p:spTgt spid="1044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fade">
                                      <p:cBhvr>
                                        <p:cTn id="12" dur="1000"/>
                                        <p:tgtEl>
                                          <p:spTgt spid="104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animEffect transition="in" filter="fade">
                                      <p:cBhvr>
                                        <p:cTn id="17" dur="1000"/>
                                        <p:tgtEl>
                                          <p:spTgt spid="104451">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4451">
                                            <p:txEl>
                                              <p:pRg st="4" end="4"/>
                                            </p:txEl>
                                          </p:spTgt>
                                        </p:tgtEl>
                                        <p:attrNameLst>
                                          <p:attrName>style.visibility</p:attrName>
                                        </p:attrNameLst>
                                      </p:cBhvr>
                                      <p:to>
                                        <p:strVal val="visible"/>
                                      </p:to>
                                    </p:set>
                                    <p:animEffect transition="in" filter="fade">
                                      <p:cBhvr>
                                        <p:cTn id="20" dur="1000"/>
                                        <p:tgtEl>
                                          <p:spTgt spid="104451">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animEffect transition="in" filter="fade">
                                      <p:cBhvr>
                                        <p:cTn id="23" dur="10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980C791E-FB51-4E24-A042-076D3A2C7DD0}" type="slidenum">
              <a:rPr lang="en-US" altLang="en-US"/>
              <a:pPr/>
              <a:t>73</a:t>
            </a:fld>
            <a:endParaRPr lang="en-US" altLang="en-US"/>
          </a:p>
        </p:txBody>
      </p:sp>
      <p:sp>
        <p:nvSpPr>
          <p:cNvPr id="105474" name="Rectangle 2"/>
          <p:cNvSpPr>
            <a:spLocks noGrp="1" noChangeArrowheads="1"/>
          </p:cNvSpPr>
          <p:nvPr>
            <p:ph type="title"/>
          </p:nvPr>
        </p:nvSpPr>
        <p:spPr/>
        <p:txBody>
          <a:bodyPr/>
          <a:lstStyle/>
          <a:p>
            <a:r>
              <a:rPr lang="en-US" altLang="en-US"/>
              <a:t>Identifying the Symbols (11:1, 2)</a:t>
            </a:r>
          </a:p>
        </p:txBody>
      </p:sp>
      <p:sp>
        <p:nvSpPr>
          <p:cNvPr id="105475" name="Rectangle 3"/>
          <p:cNvSpPr>
            <a:spLocks noGrp="1" noChangeArrowheads="1"/>
          </p:cNvSpPr>
          <p:nvPr>
            <p:ph type="body" idx="1"/>
          </p:nvPr>
        </p:nvSpPr>
        <p:spPr/>
        <p:txBody>
          <a:bodyPr/>
          <a:lstStyle/>
          <a:p>
            <a:r>
              <a:rPr lang="en-US" altLang="en-US" dirty="0"/>
              <a:t>T</a:t>
            </a:r>
            <a:r>
              <a:rPr lang="en-US" altLang="en-US" dirty="0" smtClean="0"/>
              <a:t>he </a:t>
            </a:r>
            <a:r>
              <a:rPr lang="en-US" altLang="en-US" dirty="0"/>
              <a:t>altar</a:t>
            </a:r>
          </a:p>
          <a:p>
            <a:pPr lvl="1"/>
            <a:r>
              <a:rPr lang="en-US" altLang="en-US" dirty="0"/>
              <a:t>place of prayer &amp; prayers of saints</a:t>
            </a:r>
            <a:br>
              <a:rPr lang="en-US" altLang="en-US" dirty="0"/>
            </a:br>
            <a:r>
              <a:rPr lang="en-US" altLang="en-US" dirty="0"/>
              <a:t>(6:9-11; 8:3, 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68098578-4875-4CC7-A7E5-141F2FD7EFC9}" type="slidenum">
              <a:rPr lang="en-US" altLang="en-US"/>
              <a:pPr/>
              <a:t>74</a:t>
            </a:fld>
            <a:endParaRPr lang="en-US" altLang="en-US"/>
          </a:p>
        </p:txBody>
      </p:sp>
      <p:sp>
        <p:nvSpPr>
          <p:cNvPr id="106498" name="Rectangle 2"/>
          <p:cNvSpPr>
            <a:spLocks noGrp="1" noChangeArrowheads="1"/>
          </p:cNvSpPr>
          <p:nvPr>
            <p:ph type="title"/>
          </p:nvPr>
        </p:nvSpPr>
        <p:spPr/>
        <p:txBody>
          <a:bodyPr/>
          <a:lstStyle/>
          <a:p>
            <a:r>
              <a:rPr lang="en-US" altLang="en-US"/>
              <a:t>Identifying the Symbols (11:1, 2)</a:t>
            </a:r>
          </a:p>
        </p:txBody>
      </p:sp>
      <p:sp>
        <p:nvSpPr>
          <p:cNvPr id="106499" name="Rectangle 3"/>
          <p:cNvSpPr>
            <a:spLocks noGrp="1" noChangeArrowheads="1"/>
          </p:cNvSpPr>
          <p:nvPr>
            <p:ph type="body" idx="1"/>
          </p:nvPr>
        </p:nvSpPr>
        <p:spPr>
          <a:xfrm>
            <a:off x="381000" y="1600200"/>
            <a:ext cx="8305800" cy="4648200"/>
          </a:xfrm>
        </p:spPr>
        <p:txBody>
          <a:bodyPr/>
          <a:lstStyle/>
          <a:p>
            <a:r>
              <a:rPr lang="en-US" altLang="en-US" sz="2800" dirty="0"/>
              <a:t>“those who worship there” </a:t>
            </a:r>
            <a:r>
              <a:rPr lang="en-US" altLang="en-US" sz="2800" dirty="0" smtClean="0"/>
              <a:t>–priests </a:t>
            </a:r>
            <a:r>
              <a:rPr lang="en-US" altLang="en-US" sz="2800" dirty="0" smtClean="0">
                <a:latin typeface="Arial"/>
                <a:cs typeface="Arial"/>
              </a:rPr>
              <a:t>→ </a:t>
            </a:r>
            <a:r>
              <a:rPr lang="en-US" altLang="en-US" sz="2800" dirty="0" smtClean="0"/>
              <a:t>saints</a:t>
            </a:r>
            <a:r>
              <a:rPr lang="en-US" altLang="en-US" sz="2800" dirty="0"/>
              <a:t>!</a:t>
            </a:r>
          </a:p>
          <a:p>
            <a:pPr lvl="1"/>
            <a:r>
              <a:rPr lang="en-US" altLang="en-US" sz="2600" dirty="0"/>
              <a:t>1 Peter 2:4-5, </a:t>
            </a:r>
            <a:r>
              <a:rPr lang="en-US" altLang="en-US" sz="2600" i="1" dirty="0"/>
              <a:t>“Coming to Him as to a living stone, rejected indeed by men, but chosen by God and precious, you also, as living stones, are being built up a spiritual house, </a:t>
            </a:r>
            <a:r>
              <a:rPr lang="en-US" altLang="en-US" sz="2600" b="1" i="1" dirty="0"/>
              <a:t>a holy priesthood, to offer up spiritual sacrifices acceptable to God though Jesus Christ</a:t>
            </a:r>
            <a:r>
              <a:rPr lang="en-US" altLang="en-US" sz="2600" i="1" dirty="0"/>
              <a:t>”</a:t>
            </a:r>
          </a:p>
          <a:p>
            <a:pPr lvl="1"/>
            <a:r>
              <a:rPr lang="en-US" altLang="en-US" sz="2600" dirty="0"/>
              <a:t>the significance of the altar being measured is understood by who alone worked </a:t>
            </a:r>
            <a:r>
              <a:rPr lang="en-US" altLang="en-US" sz="2600" dirty="0" smtClean="0"/>
              <a:t>there—priests</a:t>
            </a:r>
          </a:p>
          <a:p>
            <a:pPr lvl="2"/>
            <a:r>
              <a:rPr lang="en-US" altLang="en-US" sz="2200" dirty="0" smtClean="0"/>
              <a:t>All </a:t>
            </a:r>
            <a:r>
              <a:rPr lang="en-US" altLang="en-US" sz="2200" dirty="0"/>
              <a:t>NT saints are priests and they serve around the altar offering </a:t>
            </a:r>
            <a:r>
              <a:rPr lang="en-US" altLang="en-US" sz="2200" dirty="0" smtClean="0"/>
              <a:t>up spiritual </a:t>
            </a:r>
            <a:r>
              <a:rPr lang="en-US" altLang="en-US" sz="2200" dirty="0"/>
              <a:t>sacrifices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2D5C06A-FFA1-440B-B222-300FF34826F4}" type="slidenum">
              <a:rPr lang="en-US" altLang="en-US"/>
              <a:pPr/>
              <a:t>75</a:t>
            </a:fld>
            <a:endParaRPr lang="en-US" altLang="en-US"/>
          </a:p>
        </p:txBody>
      </p:sp>
      <p:sp>
        <p:nvSpPr>
          <p:cNvPr id="107522" name="Rectangle 2"/>
          <p:cNvSpPr>
            <a:spLocks noGrp="1" noChangeArrowheads="1"/>
          </p:cNvSpPr>
          <p:nvPr>
            <p:ph type="title"/>
          </p:nvPr>
        </p:nvSpPr>
        <p:spPr/>
        <p:txBody>
          <a:bodyPr/>
          <a:lstStyle/>
          <a:p>
            <a:r>
              <a:rPr lang="en-US" altLang="en-US"/>
              <a:t>Identifying the Symbols (11:1, 2)</a:t>
            </a:r>
          </a:p>
        </p:txBody>
      </p:sp>
      <p:sp>
        <p:nvSpPr>
          <p:cNvPr id="107523" name="Rectangle 3"/>
          <p:cNvSpPr>
            <a:spLocks noGrp="1" noChangeArrowheads="1"/>
          </p:cNvSpPr>
          <p:nvPr>
            <p:ph type="body" idx="1"/>
          </p:nvPr>
        </p:nvSpPr>
        <p:spPr>
          <a:xfrm>
            <a:off x="609600" y="1600200"/>
            <a:ext cx="8001000" cy="4648200"/>
          </a:xfrm>
        </p:spPr>
        <p:txBody>
          <a:bodyPr>
            <a:normAutofit/>
          </a:bodyPr>
          <a:lstStyle/>
          <a:p>
            <a:r>
              <a:rPr lang="en-US" altLang="en-US" dirty="0"/>
              <a:t>R</a:t>
            </a:r>
            <a:r>
              <a:rPr lang="en-US" altLang="en-US" dirty="0" smtClean="0"/>
              <a:t>efusing </a:t>
            </a:r>
            <a:r>
              <a:rPr lang="en-US" altLang="en-US" dirty="0"/>
              <a:t>to measure the outer court</a:t>
            </a:r>
          </a:p>
          <a:p>
            <a:pPr lvl="1"/>
            <a:r>
              <a:rPr lang="en-US" altLang="en-US" b="1" dirty="0"/>
              <a:t>v</a:t>
            </a:r>
            <a:r>
              <a:rPr lang="en-US" altLang="en-US" b="1" dirty="0" smtClean="0"/>
              <a:t>iew: </a:t>
            </a:r>
            <a:r>
              <a:rPr lang="en-US" altLang="en-US" dirty="0" smtClean="0"/>
              <a:t>people </a:t>
            </a:r>
            <a:r>
              <a:rPr lang="en-US" altLang="en-US" dirty="0"/>
              <a:t>in outer court may “appear” to be God’s children but not genuine; not faithful; etc</a:t>
            </a:r>
            <a:r>
              <a:rPr lang="en-US" altLang="en-US" dirty="0" smtClean="0"/>
              <a:t>.</a:t>
            </a:r>
          </a:p>
          <a:p>
            <a:pPr lvl="1"/>
            <a:r>
              <a:rPr lang="en-US" altLang="en-US" b="1" dirty="0" smtClean="0"/>
              <a:t>alternative</a:t>
            </a:r>
            <a:r>
              <a:rPr lang="en-US" altLang="en-US" dirty="0" smtClean="0"/>
              <a:t>: idea may have reference to not protecting the outward man (outer courts), but saving the inward man (temple)</a:t>
            </a:r>
          </a:p>
          <a:p>
            <a:pPr lvl="1"/>
            <a:r>
              <a:rPr lang="en-US" altLang="en-US" dirty="0" smtClean="0"/>
              <a:t>the bitter-sweet quality of the message is seen in either (chapter 10)</a:t>
            </a:r>
            <a:endParaRPr lang="en-US"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145F9421-D62F-429B-9384-8FE762C62C11}" type="slidenum">
              <a:rPr lang="en-US" altLang="en-US"/>
              <a:pPr/>
              <a:t>76</a:t>
            </a:fld>
            <a:endParaRPr lang="en-US" altLang="en-US"/>
          </a:p>
        </p:txBody>
      </p:sp>
      <p:sp>
        <p:nvSpPr>
          <p:cNvPr id="108546" name="Rectangle 2"/>
          <p:cNvSpPr>
            <a:spLocks noGrp="1" noChangeArrowheads="1"/>
          </p:cNvSpPr>
          <p:nvPr>
            <p:ph type="title"/>
          </p:nvPr>
        </p:nvSpPr>
        <p:spPr/>
        <p:txBody>
          <a:bodyPr/>
          <a:lstStyle/>
          <a:p>
            <a:r>
              <a:rPr lang="en-US" altLang="en-US"/>
              <a:t>Identifying the Symbols (11:1, 2)</a:t>
            </a:r>
          </a:p>
        </p:txBody>
      </p:sp>
      <p:sp>
        <p:nvSpPr>
          <p:cNvPr id="108547" name="Rectangle 3"/>
          <p:cNvSpPr>
            <a:spLocks noGrp="1" noChangeArrowheads="1"/>
          </p:cNvSpPr>
          <p:nvPr>
            <p:ph type="body" idx="1"/>
          </p:nvPr>
        </p:nvSpPr>
        <p:spPr>
          <a:xfrm>
            <a:off x="381000" y="1600200"/>
            <a:ext cx="8229600" cy="4419600"/>
          </a:xfrm>
        </p:spPr>
        <p:txBody>
          <a:bodyPr/>
          <a:lstStyle/>
          <a:p>
            <a:r>
              <a:rPr lang="en-US" altLang="en-US" sz="3600" dirty="0"/>
              <a:t>T</a:t>
            </a:r>
            <a:r>
              <a:rPr lang="en-US" altLang="en-US" sz="3600" dirty="0" smtClean="0"/>
              <a:t>reading </a:t>
            </a:r>
            <a:r>
              <a:rPr lang="en-US" altLang="en-US" sz="3600" dirty="0"/>
              <a:t>the “holy city”</a:t>
            </a:r>
          </a:p>
          <a:p>
            <a:pPr lvl="1"/>
            <a:r>
              <a:rPr lang="en-US" altLang="en-US" sz="3200" dirty="0"/>
              <a:t>not destruction of literal Jerusalem</a:t>
            </a:r>
          </a:p>
          <a:p>
            <a:pPr lvl="1"/>
            <a:r>
              <a:rPr lang="en-US" altLang="en-US" sz="3200" dirty="0"/>
              <a:t>“holy city” is the church (cf. 21:2)</a:t>
            </a:r>
          </a:p>
          <a:p>
            <a:pPr lvl="2"/>
            <a:r>
              <a:rPr lang="en-US" altLang="en-US" sz="2800" dirty="0"/>
              <a:t>the “heavenly Jerusalem” (Heb. 12:22, 23)</a:t>
            </a:r>
          </a:p>
          <a:p>
            <a:pPr lvl="2"/>
            <a:r>
              <a:rPr lang="en-US" altLang="en-US" sz="2800" dirty="0"/>
              <a:t>the “Jerusalem above” (Gal. 4:26</a:t>
            </a:r>
            <a:r>
              <a:rPr lang="en-US" altLang="en-US" sz="2800" dirty="0" smtClean="0"/>
              <a:t>)</a:t>
            </a:r>
          </a:p>
          <a:p>
            <a:pPr lvl="2"/>
            <a:r>
              <a:rPr lang="en-US" altLang="en-US" sz="2800" dirty="0" smtClean="0"/>
              <a:t>the church will be tried and trampled but as the temple of God it will remain</a:t>
            </a:r>
          </a:p>
          <a:p>
            <a:pPr lvl="1"/>
            <a:r>
              <a:rPr lang="en-US" altLang="en-US" sz="3200" dirty="0"/>
              <a:t>a</a:t>
            </a:r>
            <a:r>
              <a:rPr lang="en-US" altLang="en-US" sz="3200" dirty="0" smtClean="0"/>
              <a:t> message of heartache and hope</a:t>
            </a:r>
          </a:p>
          <a:p>
            <a:pPr lvl="2"/>
            <a:endParaRPr lang="en-US" alt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a:t>How long would the holy city be trodden underfoot? What are other expressions of this time period? </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77</a:t>
            </a:fld>
            <a:endParaRPr lang="en-US" altLang="en-US"/>
          </a:p>
        </p:txBody>
      </p:sp>
    </p:spTree>
    <p:extLst>
      <p:ext uri="{BB962C8B-B14F-4D97-AF65-F5344CB8AC3E}">
        <p14:creationId xmlns:p14="http://schemas.microsoft.com/office/powerpoint/2010/main" val="4865016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7 Trumpets</a:t>
            </a:r>
          </a:p>
        </p:txBody>
      </p:sp>
      <p:sp>
        <p:nvSpPr>
          <p:cNvPr id="9" name="Slide Number Placeholder 5"/>
          <p:cNvSpPr>
            <a:spLocks noGrp="1"/>
          </p:cNvSpPr>
          <p:nvPr>
            <p:ph type="sldNum" sz="quarter" idx="12"/>
          </p:nvPr>
        </p:nvSpPr>
        <p:spPr/>
        <p:txBody>
          <a:bodyPr/>
          <a:lstStyle/>
          <a:p>
            <a:fld id="{2CBE1123-8323-4D97-AA0B-D62D06C6305D}" type="slidenum">
              <a:rPr lang="en-US" altLang="en-US"/>
              <a:pPr/>
              <a:t>78</a:t>
            </a:fld>
            <a:endParaRPr lang="en-US" altLang="en-US"/>
          </a:p>
        </p:txBody>
      </p:sp>
      <p:sp>
        <p:nvSpPr>
          <p:cNvPr id="109570" name="Rectangle 2"/>
          <p:cNvSpPr>
            <a:spLocks noGrp="1" noChangeArrowheads="1"/>
          </p:cNvSpPr>
          <p:nvPr>
            <p:ph type="title"/>
          </p:nvPr>
        </p:nvSpPr>
        <p:spPr/>
        <p:txBody>
          <a:bodyPr/>
          <a:lstStyle/>
          <a:p>
            <a:r>
              <a:rPr lang="en-US" altLang="en-US"/>
              <a:t>Identifying the Symbols (11:1, 2)</a:t>
            </a:r>
          </a:p>
        </p:txBody>
      </p:sp>
      <p:sp>
        <p:nvSpPr>
          <p:cNvPr id="109571" name="Rectangle 3"/>
          <p:cNvSpPr>
            <a:spLocks noGrp="1" noChangeArrowheads="1"/>
          </p:cNvSpPr>
          <p:nvPr>
            <p:ph type="body" idx="1"/>
          </p:nvPr>
        </p:nvSpPr>
        <p:spPr/>
        <p:txBody>
          <a:bodyPr/>
          <a:lstStyle/>
          <a:p>
            <a:pPr>
              <a:buClr>
                <a:srgbClr val="66FF33"/>
              </a:buClr>
              <a:buFont typeface="Wingdings" pitchFamily="2" charset="2"/>
              <a:buChar char="£"/>
            </a:pPr>
            <a:r>
              <a:rPr lang="en-US" altLang="en-US" sz="2800" dirty="0"/>
              <a:t>MEANING: God was going to allow the church to be persecuted for </a:t>
            </a:r>
            <a:r>
              <a:rPr lang="en-US" altLang="en-US" sz="2800" b="1" dirty="0"/>
              <a:t>42 months</a:t>
            </a:r>
            <a:r>
              <a:rPr lang="en-US" altLang="en-US" sz="2800" dirty="0"/>
              <a:t>, </a:t>
            </a:r>
            <a:br>
              <a:rPr lang="en-US" altLang="en-US" sz="2800" dirty="0"/>
            </a:br>
            <a:r>
              <a:rPr lang="en-US" altLang="en-US" sz="2800" dirty="0"/>
              <a:t/>
            </a:r>
            <a:br>
              <a:rPr lang="en-US" altLang="en-US" sz="2800" dirty="0"/>
            </a:br>
            <a:r>
              <a:rPr lang="en-US" altLang="en-US" sz="2800" i="1" dirty="0"/>
              <a:t>“He shall speak pompous words against the Most High, shall persecute the saints of the Most High. . .then the saints shall be given into his hand for a time and times and half a time”</a:t>
            </a:r>
            <a:r>
              <a:rPr lang="en-US" altLang="en-US" sz="2800" dirty="0"/>
              <a:t> (Dan. 7:25)</a:t>
            </a:r>
          </a:p>
        </p:txBody>
      </p:sp>
      <p:grpSp>
        <p:nvGrpSpPr>
          <p:cNvPr id="109575" name="Group 7"/>
          <p:cNvGrpSpPr>
            <a:grpSpLocks/>
          </p:cNvGrpSpPr>
          <p:nvPr/>
        </p:nvGrpSpPr>
        <p:grpSpPr bwMode="auto">
          <a:xfrm>
            <a:off x="2970213" y="1981200"/>
            <a:ext cx="5256212" cy="2735263"/>
            <a:chOff x="1871" y="1248"/>
            <a:chExt cx="3311" cy="1723"/>
          </a:xfrm>
        </p:grpSpPr>
        <p:sp>
          <p:nvSpPr>
            <p:cNvPr id="109572" name="Oval 4"/>
            <p:cNvSpPr>
              <a:spLocks noChangeArrowheads="1"/>
            </p:cNvSpPr>
            <p:nvPr/>
          </p:nvSpPr>
          <p:spPr bwMode="auto">
            <a:xfrm>
              <a:off x="1871" y="2637"/>
              <a:ext cx="3311" cy="334"/>
            </a:xfrm>
            <a:prstGeom prst="ellipse">
              <a:avLst/>
            </a:prstGeom>
            <a:noFill/>
            <a:ln w="254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3" name="Oval 5"/>
            <p:cNvSpPr>
              <a:spLocks noChangeArrowheads="1"/>
            </p:cNvSpPr>
            <p:nvPr/>
          </p:nvSpPr>
          <p:spPr bwMode="auto">
            <a:xfrm>
              <a:off x="2640" y="1248"/>
              <a:ext cx="1248" cy="432"/>
            </a:xfrm>
            <a:prstGeom prst="ellipse">
              <a:avLst/>
            </a:prstGeom>
            <a:noFill/>
            <a:ln w="25400">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4" name="Line 6"/>
            <p:cNvSpPr>
              <a:spLocks noChangeShapeType="1"/>
            </p:cNvSpPr>
            <p:nvPr/>
          </p:nvSpPr>
          <p:spPr bwMode="auto">
            <a:xfrm>
              <a:off x="3264" y="1680"/>
              <a:ext cx="192" cy="96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99799" y="5801380"/>
            <a:ext cx="7560083"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800" dirty="0" smtClean="0"/>
              <a:t>What is the significance of these expressions?</a:t>
            </a:r>
            <a:endParaRPr lang="en-US" sz="2800" dirty="0"/>
          </a:p>
        </p:txBody>
      </p:sp>
      <p:sp>
        <p:nvSpPr>
          <p:cNvPr id="3" name="TextBox 2"/>
          <p:cNvSpPr txBox="1"/>
          <p:nvPr/>
        </p:nvSpPr>
        <p:spPr>
          <a:xfrm>
            <a:off x="3657600" y="4719935"/>
            <a:ext cx="4140877" cy="461665"/>
          </a:xfrm>
          <a:prstGeom prst="rect">
            <a:avLst/>
          </a:prstGeom>
          <a:noFill/>
        </p:spPr>
        <p:txBody>
          <a:bodyPr wrap="none" rtlCol="0">
            <a:spAutoFit/>
          </a:bodyPr>
          <a:lstStyle/>
          <a:p>
            <a:r>
              <a:rPr lang="en-US" sz="2400" dirty="0" smtClean="0">
                <a:solidFill>
                  <a:srgbClr val="FF0000"/>
                </a:solidFill>
              </a:rPr>
              <a:t>These are equal expressions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9571">
                                            <p:txEl>
                                              <p:pRg st="0" end="0"/>
                                            </p:txEl>
                                          </p:spTgt>
                                        </p:tgtEl>
                                        <p:attrNameLst>
                                          <p:attrName>style.visibility</p:attrName>
                                        </p:attrNameLst>
                                      </p:cBhvr>
                                      <p:to>
                                        <p:strVal val="visible"/>
                                      </p:to>
                                    </p:set>
                                    <p:animEffect transition="in" filter="fade">
                                      <p:cBhvr>
                                        <p:cTn id="11" dur="1000"/>
                                        <p:tgtEl>
                                          <p:spTgt spid="1095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09575"/>
                                        </p:tgtEl>
                                        <p:attrNameLst>
                                          <p:attrName>style.visibility</p:attrName>
                                        </p:attrNameLst>
                                      </p:cBhvr>
                                      <p:to>
                                        <p:strVal val="visible"/>
                                      </p:to>
                                    </p:set>
                                    <p:animEffect transition="in" filter="wipe(down)">
                                      <p:cBhvr>
                                        <p:cTn id="16" dur="500"/>
                                        <p:tgtEl>
                                          <p:spTgt spid="109575"/>
                                        </p:tgtEl>
                                      </p:cBhvr>
                                    </p:animEffect>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build="p"/>
      <p:bldP spid="2" grpId="0" animBg="1"/>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ltLang="en-US"/>
              <a:t>7 Trumpets</a:t>
            </a:r>
          </a:p>
        </p:txBody>
      </p:sp>
      <p:sp>
        <p:nvSpPr>
          <p:cNvPr id="18" name="Slide Number Placeholder 6"/>
          <p:cNvSpPr>
            <a:spLocks noGrp="1"/>
          </p:cNvSpPr>
          <p:nvPr>
            <p:ph type="sldNum" sz="quarter" idx="12"/>
          </p:nvPr>
        </p:nvSpPr>
        <p:spPr/>
        <p:txBody>
          <a:bodyPr/>
          <a:lstStyle/>
          <a:p>
            <a:fld id="{84228E91-8E05-4186-8EBA-4D78F4F8D169}" type="slidenum">
              <a:rPr lang="en-US" altLang="en-US"/>
              <a:pPr/>
              <a:t>79</a:t>
            </a:fld>
            <a:endParaRPr lang="en-US" altLang="en-US"/>
          </a:p>
        </p:txBody>
      </p:sp>
      <p:sp>
        <p:nvSpPr>
          <p:cNvPr id="110607" name="AutoShape 15"/>
          <p:cNvSpPr>
            <a:spLocks noChangeArrowheads="1"/>
          </p:cNvSpPr>
          <p:nvPr/>
        </p:nvSpPr>
        <p:spPr bwMode="auto">
          <a:xfrm>
            <a:off x="685800" y="4267200"/>
            <a:ext cx="2057400" cy="457200"/>
          </a:xfrm>
          <a:prstGeom prst="roundRect">
            <a:avLst>
              <a:gd name="adj" fmla="val 16667"/>
            </a:avLst>
          </a:prstGeom>
          <a:solidFill>
            <a:srgbClr val="FFFF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6" name="AutoShape 14"/>
          <p:cNvSpPr>
            <a:spLocks noChangeArrowheads="1"/>
          </p:cNvSpPr>
          <p:nvPr/>
        </p:nvSpPr>
        <p:spPr bwMode="auto">
          <a:xfrm>
            <a:off x="5867400" y="4267200"/>
            <a:ext cx="2057400" cy="457200"/>
          </a:xfrm>
          <a:prstGeom prst="roundRect">
            <a:avLst>
              <a:gd name="adj" fmla="val 16667"/>
            </a:avLst>
          </a:prstGeom>
          <a:solidFill>
            <a:srgbClr val="FFFF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5" name="AutoShape 13"/>
          <p:cNvSpPr>
            <a:spLocks noChangeArrowheads="1"/>
          </p:cNvSpPr>
          <p:nvPr/>
        </p:nvSpPr>
        <p:spPr bwMode="auto">
          <a:xfrm>
            <a:off x="5881688" y="5076825"/>
            <a:ext cx="1295400" cy="685800"/>
          </a:xfrm>
          <a:prstGeom prst="roundRect">
            <a:avLst>
              <a:gd name="adj" fmla="val 16667"/>
            </a:avLst>
          </a:prstGeom>
          <a:solidFill>
            <a:srgbClr val="FFFF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4" name="Rectangle 2"/>
          <p:cNvSpPr>
            <a:spLocks noGrp="1" noChangeArrowheads="1"/>
          </p:cNvSpPr>
          <p:nvPr>
            <p:ph type="title"/>
          </p:nvPr>
        </p:nvSpPr>
        <p:spPr/>
        <p:txBody>
          <a:bodyPr/>
          <a:lstStyle/>
          <a:p>
            <a:r>
              <a:rPr lang="en-US" altLang="en-US"/>
              <a:t>NUMEROLOGY</a:t>
            </a:r>
          </a:p>
        </p:txBody>
      </p:sp>
      <p:sp>
        <p:nvSpPr>
          <p:cNvPr id="110595" name="Rectangle 3"/>
          <p:cNvSpPr>
            <a:spLocks noGrp="1" noChangeArrowheads="1"/>
          </p:cNvSpPr>
          <p:nvPr>
            <p:ph type="body" sz="half" idx="1"/>
          </p:nvPr>
        </p:nvSpPr>
        <p:spPr>
          <a:xfrm>
            <a:off x="609600" y="1600200"/>
            <a:ext cx="7848600" cy="2057400"/>
          </a:xfrm>
        </p:spPr>
        <p:txBody>
          <a:bodyPr/>
          <a:lstStyle/>
          <a:p>
            <a:r>
              <a:rPr lang="en-US" altLang="en-US"/>
              <a:t>“42 months” (11:2; 13:5)</a:t>
            </a:r>
          </a:p>
          <a:p>
            <a:r>
              <a:rPr lang="en-US" altLang="en-US"/>
              <a:t>“1260 days” (11:3; 12:6)</a:t>
            </a:r>
          </a:p>
          <a:p>
            <a:r>
              <a:rPr lang="en-US" altLang="en-US"/>
              <a:t>“a time, times, ½ a time” </a:t>
            </a:r>
            <a:br>
              <a:rPr lang="en-US" altLang="en-US"/>
            </a:br>
            <a:r>
              <a:rPr lang="en-US" altLang="en-US"/>
              <a:t>(Dan. 7:25; Rev. 12:14)</a:t>
            </a:r>
          </a:p>
        </p:txBody>
      </p:sp>
      <p:sp>
        <p:nvSpPr>
          <p:cNvPr id="110598" name="Text Box 6"/>
          <p:cNvSpPr txBox="1">
            <a:spLocks noChangeArrowheads="1"/>
          </p:cNvSpPr>
          <p:nvPr/>
        </p:nvSpPr>
        <p:spPr bwMode="auto">
          <a:xfrm>
            <a:off x="685800" y="4191000"/>
            <a:ext cx="77724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80000"/>
              <a:buFont typeface="Wingdings" pitchFamily="2" charset="2"/>
              <a:buNone/>
            </a:pPr>
            <a:r>
              <a:rPr lang="en-US" altLang="en-US" sz="3200" dirty="0">
                <a:solidFill>
                  <a:srgbClr val="C00000"/>
                </a:solidFill>
              </a:rPr>
              <a:t>42 months = 42 X 30 days = 1260 days</a:t>
            </a:r>
          </a:p>
        </p:txBody>
      </p:sp>
      <p:sp>
        <p:nvSpPr>
          <p:cNvPr id="110600" name="Freeform 8"/>
          <p:cNvSpPr>
            <a:spLocks/>
          </p:cNvSpPr>
          <p:nvPr/>
        </p:nvSpPr>
        <p:spPr bwMode="auto">
          <a:xfrm>
            <a:off x="127000" y="1982788"/>
            <a:ext cx="630238" cy="2284412"/>
          </a:xfrm>
          <a:custGeom>
            <a:avLst/>
            <a:gdLst>
              <a:gd name="T0" fmla="*/ 400 w 400"/>
              <a:gd name="T1" fmla="*/ 1536 h 1536"/>
              <a:gd name="T2" fmla="*/ 16 w 400"/>
              <a:gd name="T3" fmla="*/ 480 h 1536"/>
              <a:gd name="T4" fmla="*/ 304 w 400"/>
              <a:gd name="T5" fmla="*/ 0 h 1536"/>
            </a:gdLst>
            <a:ahLst/>
            <a:cxnLst>
              <a:cxn ang="0">
                <a:pos x="T0" y="T1"/>
              </a:cxn>
              <a:cxn ang="0">
                <a:pos x="T2" y="T3"/>
              </a:cxn>
              <a:cxn ang="0">
                <a:pos x="T4" y="T5"/>
              </a:cxn>
            </a:cxnLst>
            <a:rect l="0" t="0" r="r" b="b"/>
            <a:pathLst>
              <a:path w="400" h="1536">
                <a:moveTo>
                  <a:pt x="400" y="1536"/>
                </a:moveTo>
                <a:cubicBezTo>
                  <a:pt x="216" y="1136"/>
                  <a:pt x="32" y="736"/>
                  <a:pt x="16" y="480"/>
                </a:cubicBezTo>
                <a:cubicBezTo>
                  <a:pt x="0" y="224"/>
                  <a:pt x="256" y="80"/>
                  <a:pt x="304" y="0"/>
                </a:cubicBezTo>
              </a:path>
            </a:pathLst>
          </a:custGeom>
          <a:noFill/>
          <a:ln w="47625" cap="flat" cmpd="sng">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Freeform 9"/>
          <p:cNvSpPr>
            <a:spLocks/>
          </p:cNvSpPr>
          <p:nvPr/>
        </p:nvSpPr>
        <p:spPr bwMode="auto">
          <a:xfrm>
            <a:off x="5029200" y="2438400"/>
            <a:ext cx="2260600" cy="1828800"/>
          </a:xfrm>
          <a:custGeom>
            <a:avLst/>
            <a:gdLst>
              <a:gd name="T0" fmla="*/ 1056 w 1424"/>
              <a:gd name="T1" fmla="*/ 1152 h 1152"/>
              <a:gd name="T2" fmla="*/ 1248 w 1424"/>
              <a:gd name="T3" fmla="*/ 384 h 1152"/>
              <a:gd name="T4" fmla="*/ 0 w 1424"/>
              <a:gd name="T5" fmla="*/ 0 h 1152"/>
            </a:gdLst>
            <a:ahLst/>
            <a:cxnLst>
              <a:cxn ang="0">
                <a:pos x="T0" y="T1"/>
              </a:cxn>
              <a:cxn ang="0">
                <a:pos x="T2" y="T3"/>
              </a:cxn>
              <a:cxn ang="0">
                <a:pos x="T4" y="T5"/>
              </a:cxn>
            </a:cxnLst>
            <a:rect l="0" t="0" r="r" b="b"/>
            <a:pathLst>
              <a:path w="1424" h="1152">
                <a:moveTo>
                  <a:pt x="1056" y="1152"/>
                </a:moveTo>
                <a:cubicBezTo>
                  <a:pt x="1240" y="864"/>
                  <a:pt x="1424" y="576"/>
                  <a:pt x="1248" y="384"/>
                </a:cubicBezTo>
                <a:cubicBezTo>
                  <a:pt x="1072" y="192"/>
                  <a:pt x="208" y="64"/>
                  <a:pt x="0" y="0"/>
                </a:cubicBezTo>
              </a:path>
            </a:pathLst>
          </a:custGeom>
          <a:noFill/>
          <a:ln w="44450" cap="flat" cmpd="sng">
            <a:solidFill>
              <a:srgbClr val="FF0000"/>
            </a:solidFill>
            <a:prstDash val="solid"/>
            <a:round/>
            <a:headEnd/>
            <a:tailEnd type="stealth"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Text Box 10"/>
          <p:cNvSpPr txBox="1">
            <a:spLocks noChangeArrowheads="1"/>
          </p:cNvSpPr>
          <p:nvPr/>
        </p:nvSpPr>
        <p:spPr bwMode="auto">
          <a:xfrm>
            <a:off x="685800" y="4678363"/>
            <a:ext cx="4191000" cy="579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dirty="0">
                <a:solidFill>
                  <a:srgbClr val="C00000"/>
                </a:solidFill>
              </a:rPr>
              <a:t>a time, times, ½ time</a:t>
            </a:r>
          </a:p>
        </p:txBody>
      </p:sp>
      <p:sp>
        <p:nvSpPr>
          <p:cNvPr id="110603" name="Text Box 11"/>
          <p:cNvSpPr txBox="1">
            <a:spLocks noChangeArrowheads="1"/>
          </p:cNvSpPr>
          <p:nvPr/>
        </p:nvSpPr>
        <p:spPr bwMode="auto">
          <a:xfrm>
            <a:off x="838200" y="5059363"/>
            <a:ext cx="7848600" cy="579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0066FF"/>
                </a:solidFill>
              </a:rPr>
              <a:t>(1)   +   (2)   +   (½)    	 = 3 ½ </a:t>
            </a:r>
          </a:p>
        </p:txBody>
      </p:sp>
      <p:sp>
        <p:nvSpPr>
          <p:cNvPr id="110604" name="Text Box 12"/>
          <p:cNvSpPr txBox="1">
            <a:spLocks noChangeArrowheads="1"/>
          </p:cNvSpPr>
          <p:nvPr/>
        </p:nvSpPr>
        <p:spPr bwMode="auto">
          <a:xfrm>
            <a:off x="1323975" y="5257800"/>
            <a:ext cx="69342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rPr>
              <a:t>yr.             yrs.            yr.		        yrs.</a:t>
            </a:r>
          </a:p>
        </p:txBody>
      </p:sp>
      <p:sp>
        <p:nvSpPr>
          <p:cNvPr id="110608" name="Freeform 16"/>
          <p:cNvSpPr>
            <a:spLocks/>
          </p:cNvSpPr>
          <p:nvPr/>
        </p:nvSpPr>
        <p:spPr bwMode="auto">
          <a:xfrm>
            <a:off x="1600200" y="3657600"/>
            <a:ext cx="5334000" cy="533400"/>
          </a:xfrm>
          <a:custGeom>
            <a:avLst/>
            <a:gdLst>
              <a:gd name="T0" fmla="*/ 0 w 3360"/>
              <a:gd name="T1" fmla="*/ 336 h 336"/>
              <a:gd name="T2" fmla="*/ 1584 w 3360"/>
              <a:gd name="T3" fmla="*/ 0 h 336"/>
              <a:gd name="T4" fmla="*/ 3360 w 3360"/>
              <a:gd name="T5" fmla="*/ 336 h 336"/>
            </a:gdLst>
            <a:ahLst/>
            <a:cxnLst>
              <a:cxn ang="0">
                <a:pos x="T0" y="T1"/>
              </a:cxn>
              <a:cxn ang="0">
                <a:pos x="T2" y="T3"/>
              </a:cxn>
              <a:cxn ang="0">
                <a:pos x="T4" y="T5"/>
              </a:cxn>
            </a:cxnLst>
            <a:rect l="0" t="0" r="r" b="b"/>
            <a:pathLst>
              <a:path w="3360" h="336">
                <a:moveTo>
                  <a:pt x="0" y="336"/>
                </a:moveTo>
                <a:cubicBezTo>
                  <a:pt x="512" y="168"/>
                  <a:pt x="1024" y="0"/>
                  <a:pt x="1584" y="0"/>
                </a:cubicBezTo>
                <a:cubicBezTo>
                  <a:pt x="2144" y="0"/>
                  <a:pt x="3064" y="280"/>
                  <a:pt x="3360" y="336"/>
                </a:cubicBezTo>
              </a:path>
            </a:pathLst>
          </a:custGeom>
          <a:noFill/>
          <a:ln w="25400" cap="flat" cmpd="sng">
            <a:solidFill>
              <a:srgbClr val="FF0000"/>
            </a:solidFill>
            <a:prstDash val="solid"/>
            <a:round/>
            <a:headEnd type="triangle" w="lg" len="med"/>
            <a:tailEnd type="triangle" w="lg"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Line 21"/>
          <p:cNvSpPr>
            <a:spLocks noChangeShapeType="1"/>
          </p:cNvSpPr>
          <p:nvPr/>
        </p:nvSpPr>
        <p:spPr bwMode="auto">
          <a:xfrm flipH="1">
            <a:off x="6629400" y="4738688"/>
            <a:ext cx="0" cy="304800"/>
          </a:xfrm>
          <a:prstGeom prst="line">
            <a:avLst/>
          </a:prstGeom>
          <a:noFill/>
          <a:ln w="25400">
            <a:solidFill>
              <a:srgbClr val="FF000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6" name="Freeform 24"/>
          <p:cNvSpPr>
            <a:spLocks/>
          </p:cNvSpPr>
          <p:nvPr/>
        </p:nvSpPr>
        <p:spPr bwMode="auto">
          <a:xfrm>
            <a:off x="2066925" y="4738688"/>
            <a:ext cx="4572000" cy="1219200"/>
          </a:xfrm>
          <a:custGeom>
            <a:avLst/>
            <a:gdLst>
              <a:gd name="T0" fmla="*/ 0 w 2880"/>
              <a:gd name="T1" fmla="*/ 0 h 768"/>
              <a:gd name="T2" fmla="*/ 0 w 2880"/>
              <a:gd name="T3" fmla="*/ 768 h 768"/>
              <a:gd name="T4" fmla="*/ 2880 w 2880"/>
              <a:gd name="T5" fmla="*/ 768 h 768"/>
              <a:gd name="T6" fmla="*/ 2880 w 2880"/>
              <a:gd name="T7" fmla="*/ 672 h 768"/>
            </a:gdLst>
            <a:ahLst/>
            <a:cxnLst>
              <a:cxn ang="0">
                <a:pos x="T0" y="T1"/>
              </a:cxn>
              <a:cxn ang="0">
                <a:pos x="T2" y="T3"/>
              </a:cxn>
              <a:cxn ang="0">
                <a:pos x="T4" y="T5"/>
              </a:cxn>
              <a:cxn ang="0">
                <a:pos x="T6" y="T7"/>
              </a:cxn>
            </a:cxnLst>
            <a:rect l="0" t="0" r="r" b="b"/>
            <a:pathLst>
              <a:path w="2880" h="768">
                <a:moveTo>
                  <a:pt x="0" y="0"/>
                </a:moveTo>
                <a:lnTo>
                  <a:pt x="0" y="768"/>
                </a:lnTo>
                <a:lnTo>
                  <a:pt x="2880" y="768"/>
                </a:lnTo>
                <a:lnTo>
                  <a:pt x="2880" y="672"/>
                </a:lnTo>
              </a:path>
            </a:pathLst>
          </a:custGeom>
          <a:noFill/>
          <a:ln w="25400" cap="flat" cmpd="sng">
            <a:solidFill>
              <a:srgbClr val="FF0000"/>
            </a:solidFill>
            <a:prstDash val="solid"/>
            <a:round/>
            <a:headEnd type="triangle" w="lg" len="med"/>
            <a:tailEnd type="triangle" w="lg"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7" name="Text Box 25"/>
          <p:cNvSpPr txBox="1">
            <a:spLocks noChangeArrowheads="1"/>
          </p:cNvSpPr>
          <p:nvPr/>
        </p:nvSpPr>
        <p:spPr bwMode="auto">
          <a:xfrm>
            <a:off x="5105400" y="152400"/>
            <a:ext cx="3505200" cy="1398588"/>
          </a:xfrm>
          <a:prstGeom prst="rect">
            <a:avLst/>
          </a:prstGeom>
          <a:solidFill>
            <a:srgbClr val="FFFF00"/>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i="1"/>
              <a:t>The 3 Expressions Mean The Same 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fade">
                                      <p:cBhvr>
                                        <p:cTn id="12" dur="1000"/>
                                        <p:tgtEl>
                                          <p:spTgt spid="1105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fade">
                                      <p:cBhvr>
                                        <p:cTn id="17" dur="1000"/>
                                        <p:tgtEl>
                                          <p:spTgt spid="1105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95">
                                            <p:txEl>
                                              <p:pRg st="2" end="2"/>
                                            </p:txEl>
                                          </p:spTgt>
                                        </p:tgtEl>
                                        <p:attrNameLst>
                                          <p:attrName>style.visibility</p:attrName>
                                        </p:attrNameLst>
                                      </p:cBhvr>
                                      <p:to>
                                        <p:strVal val="visible"/>
                                      </p:to>
                                    </p:set>
                                    <p:animEffect transition="in" filter="fade">
                                      <p:cBhvr>
                                        <p:cTn id="22" dur="1000"/>
                                        <p:tgtEl>
                                          <p:spTgt spid="1105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0598"/>
                                        </p:tgtEl>
                                        <p:attrNameLst>
                                          <p:attrName>style.visibility</p:attrName>
                                        </p:attrNameLst>
                                      </p:cBhvr>
                                      <p:to>
                                        <p:strVal val="visible"/>
                                      </p:to>
                                    </p:set>
                                    <p:anim calcmode="lin" valueType="num">
                                      <p:cBhvr>
                                        <p:cTn id="27" dur="500" fill="hold"/>
                                        <p:tgtEl>
                                          <p:spTgt spid="110598"/>
                                        </p:tgtEl>
                                        <p:attrNameLst>
                                          <p:attrName>ppt_w</p:attrName>
                                        </p:attrNameLst>
                                      </p:cBhvr>
                                      <p:tavLst>
                                        <p:tav tm="0">
                                          <p:val>
                                            <p:fltVal val="0"/>
                                          </p:val>
                                        </p:tav>
                                        <p:tav tm="100000">
                                          <p:val>
                                            <p:strVal val="#ppt_w"/>
                                          </p:val>
                                        </p:tav>
                                      </p:tavLst>
                                    </p:anim>
                                    <p:anim calcmode="lin" valueType="num">
                                      <p:cBhvr>
                                        <p:cTn id="28" dur="500" fill="hold"/>
                                        <p:tgtEl>
                                          <p:spTgt spid="11059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0600"/>
                                        </p:tgtEl>
                                        <p:attrNameLst>
                                          <p:attrName>style.visibility</p:attrName>
                                        </p:attrNameLst>
                                      </p:cBhvr>
                                      <p:to>
                                        <p:strVal val="visible"/>
                                      </p:to>
                                    </p:set>
                                    <p:animEffect transition="in" filter="wipe(down)">
                                      <p:cBhvr>
                                        <p:cTn id="33" dur="500"/>
                                        <p:tgtEl>
                                          <p:spTgt spid="11060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10601"/>
                                        </p:tgtEl>
                                        <p:attrNameLst>
                                          <p:attrName>style.visibility</p:attrName>
                                        </p:attrNameLst>
                                      </p:cBhvr>
                                      <p:to>
                                        <p:strVal val="visible"/>
                                      </p:to>
                                    </p:set>
                                    <p:animEffect transition="in" filter="wipe(down)">
                                      <p:cBhvr>
                                        <p:cTn id="37" dur="500"/>
                                        <p:tgtEl>
                                          <p:spTgt spid="11060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0602"/>
                                        </p:tgtEl>
                                        <p:attrNameLst>
                                          <p:attrName>style.visibility</p:attrName>
                                        </p:attrNameLst>
                                      </p:cBhvr>
                                      <p:to>
                                        <p:strVal val="visible"/>
                                      </p:to>
                                    </p:set>
                                    <p:anim calcmode="lin" valueType="num">
                                      <p:cBhvr>
                                        <p:cTn id="42" dur="500" fill="hold"/>
                                        <p:tgtEl>
                                          <p:spTgt spid="110602"/>
                                        </p:tgtEl>
                                        <p:attrNameLst>
                                          <p:attrName>ppt_w</p:attrName>
                                        </p:attrNameLst>
                                      </p:cBhvr>
                                      <p:tavLst>
                                        <p:tav tm="0">
                                          <p:val>
                                            <p:fltVal val="0"/>
                                          </p:val>
                                        </p:tav>
                                        <p:tav tm="100000">
                                          <p:val>
                                            <p:strVal val="#ppt_w"/>
                                          </p:val>
                                        </p:tav>
                                      </p:tavLst>
                                    </p:anim>
                                    <p:anim calcmode="lin" valueType="num">
                                      <p:cBhvr>
                                        <p:cTn id="43" dur="500" fill="hold"/>
                                        <p:tgtEl>
                                          <p:spTgt spid="110602"/>
                                        </p:tgtEl>
                                        <p:attrNameLst>
                                          <p:attrName>ppt_h</p:attrName>
                                        </p:attrNameLst>
                                      </p:cBhvr>
                                      <p:tavLst>
                                        <p:tav tm="0">
                                          <p:val>
                                            <p:fltVal val="0"/>
                                          </p:val>
                                        </p:tav>
                                        <p:tav tm="100000">
                                          <p:val>
                                            <p:strVal val="#ppt_h"/>
                                          </p:val>
                                        </p:tav>
                                      </p:tavLst>
                                    </p:anim>
                                    <p:animEffect transition="in" filter="fade">
                                      <p:cBhvr>
                                        <p:cTn id="44" dur="500"/>
                                        <p:tgtEl>
                                          <p:spTgt spid="1106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0603"/>
                                        </p:tgtEl>
                                        <p:attrNameLst>
                                          <p:attrName>style.visibility</p:attrName>
                                        </p:attrNameLst>
                                      </p:cBhvr>
                                      <p:to>
                                        <p:strVal val="visible"/>
                                      </p:to>
                                    </p:set>
                                    <p:animEffect transition="in" filter="wipe(left)">
                                      <p:cBhvr>
                                        <p:cTn id="49" dur="3000"/>
                                        <p:tgtEl>
                                          <p:spTgt spid="11060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0604"/>
                                        </p:tgtEl>
                                        <p:attrNameLst>
                                          <p:attrName>style.visibility</p:attrName>
                                        </p:attrNameLst>
                                      </p:cBhvr>
                                      <p:to>
                                        <p:strVal val="visible"/>
                                      </p:to>
                                    </p:set>
                                    <p:animEffect transition="in" filter="fade">
                                      <p:cBhvr>
                                        <p:cTn id="54" dur="2000"/>
                                        <p:tgtEl>
                                          <p:spTgt spid="11060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110608"/>
                                        </p:tgtEl>
                                        <p:attrNameLst>
                                          <p:attrName>style.visibility</p:attrName>
                                        </p:attrNameLst>
                                      </p:cBhvr>
                                      <p:to>
                                        <p:strVal val="visible"/>
                                      </p:to>
                                    </p:set>
                                    <p:animEffect transition="in" filter="barn(outVertical)">
                                      <p:cBhvr>
                                        <p:cTn id="59" dur="500"/>
                                        <p:tgtEl>
                                          <p:spTgt spid="11060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0607"/>
                                        </p:tgtEl>
                                        <p:attrNameLst>
                                          <p:attrName>style.visibility</p:attrName>
                                        </p:attrNameLst>
                                      </p:cBhvr>
                                      <p:to>
                                        <p:strVal val="visible"/>
                                      </p:to>
                                    </p:set>
                                    <p:animEffect transition="in" filter="fade">
                                      <p:cBhvr>
                                        <p:cTn id="62" dur="2000"/>
                                        <p:tgtEl>
                                          <p:spTgt spid="11060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0606"/>
                                        </p:tgtEl>
                                        <p:attrNameLst>
                                          <p:attrName>style.visibility</p:attrName>
                                        </p:attrNameLst>
                                      </p:cBhvr>
                                      <p:to>
                                        <p:strVal val="visible"/>
                                      </p:to>
                                    </p:set>
                                    <p:animEffect transition="in" filter="fade">
                                      <p:cBhvr>
                                        <p:cTn id="65" dur="2000"/>
                                        <p:tgtEl>
                                          <p:spTgt spid="11060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10613"/>
                                        </p:tgtEl>
                                        <p:attrNameLst>
                                          <p:attrName>style.visibility</p:attrName>
                                        </p:attrNameLst>
                                      </p:cBhvr>
                                      <p:to>
                                        <p:strVal val="visible"/>
                                      </p:to>
                                    </p:set>
                                    <p:anim calcmode="lin" valueType="num">
                                      <p:cBhvr>
                                        <p:cTn id="70" dur="1000" fill="hold"/>
                                        <p:tgtEl>
                                          <p:spTgt spid="110613"/>
                                        </p:tgtEl>
                                        <p:attrNameLst>
                                          <p:attrName>ppt_w</p:attrName>
                                        </p:attrNameLst>
                                      </p:cBhvr>
                                      <p:tavLst>
                                        <p:tav tm="0">
                                          <p:val>
                                            <p:strVal val="#ppt_w*0.70"/>
                                          </p:val>
                                        </p:tav>
                                        <p:tav tm="100000">
                                          <p:val>
                                            <p:strVal val="#ppt_w"/>
                                          </p:val>
                                        </p:tav>
                                      </p:tavLst>
                                    </p:anim>
                                    <p:anim calcmode="lin" valueType="num">
                                      <p:cBhvr>
                                        <p:cTn id="71" dur="1000" fill="hold"/>
                                        <p:tgtEl>
                                          <p:spTgt spid="110613"/>
                                        </p:tgtEl>
                                        <p:attrNameLst>
                                          <p:attrName>ppt_h</p:attrName>
                                        </p:attrNameLst>
                                      </p:cBhvr>
                                      <p:tavLst>
                                        <p:tav tm="0">
                                          <p:val>
                                            <p:strVal val="#ppt_h"/>
                                          </p:val>
                                        </p:tav>
                                        <p:tav tm="100000">
                                          <p:val>
                                            <p:strVal val="#ppt_h"/>
                                          </p:val>
                                        </p:tav>
                                      </p:tavLst>
                                    </p:anim>
                                    <p:animEffect transition="in" filter="fade">
                                      <p:cBhvr>
                                        <p:cTn id="72" dur="1000"/>
                                        <p:tgtEl>
                                          <p:spTgt spid="1106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0605"/>
                                        </p:tgtEl>
                                        <p:attrNameLst>
                                          <p:attrName>style.visibility</p:attrName>
                                        </p:attrNameLst>
                                      </p:cBhvr>
                                      <p:to>
                                        <p:strVal val="visible"/>
                                      </p:to>
                                    </p:set>
                                    <p:animEffect transition="in" filter="fade">
                                      <p:cBhvr>
                                        <p:cTn id="75" dur="2000"/>
                                        <p:tgtEl>
                                          <p:spTgt spid="11060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0616"/>
                                        </p:tgtEl>
                                        <p:attrNameLst>
                                          <p:attrName>style.visibility</p:attrName>
                                        </p:attrNameLst>
                                      </p:cBhvr>
                                      <p:to>
                                        <p:strVal val="visible"/>
                                      </p:to>
                                    </p:set>
                                    <p:animEffect transition="in" filter="fade">
                                      <p:cBhvr>
                                        <p:cTn id="80" dur="2000"/>
                                        <p:tgtEl>
                                          <p:spTgt spid="1106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110617"/>
                                        </p:tgtEl>
                                        <p:attrNameLst>
                                          <p:attrName>style.visibility</p:attrName>
                                        </p:attrNameLst>
                                      </p:cBhvr>
                                      <p:to>
                                        <p:strVal val="visible"/>
                                      </p:to>
                                    </p:set>
                                    <p:anim calcmode="lin" valueType="num">
                                      <p:cBhvr>
                                        <p:cTn id="85" dur="500" fill="hold"/>
                                        <p:tgtEl>
                                          <p:spTgt spid="110617"/>
                                        </p:tgtEl>
                                        <p:attrNameLst>
                                          <p:attrName>ppt_w</p:attrName>
                                        </p:attrNameLst>
                                      </p:cBhvr>
                                      <p:tavLst>
                                        <p:tav tm="0">
                                          <p:val>
                                            <p:strVal val="4*#ppt_w"/>
                                          </p:val>
                                        </p:tav>
                                        <p:tav tm="100000">
                                          <p:val>
                                            <p:strVal val="#ppt_w"/>
                                          </p:val>
                                        </p:tav>
                                      </p:tavLst>
                                    </p:anim>
                                    <p:anim calcmode="lin" valueType="num">
                                      <p:cBhvr>
                                        <p:cTn id="86" dur="500" fill="hold"/>
                                        <p:tgtEl>
                                          <p:spTgt spid="1106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7" grpId="0" animBg="1"/>
      <p:bldP spid="110606" grpId="0" animBg="1"/>
      <p:bldP spid="110605" grpId="0" animBg="1"/>
      <p:bldP spid="110594" grpId="0"/>
      <p:bldP spid="110595" grpId="0" build="p"/>
      <p:bldP spid="110598" grpId="0"/>
      <p:bldP spid="110600" grpId="0" animBg="1"/>
      <p:bldP spid="110601" grpId="0" animBg="1"/>
      <p:bldP spid="110602" grpId="0"/>
      <p:bldP spid="110603" grpId="0"/>
      <p:bldP spid="110604" grpId="0"/>
      <p:bldP spid="110608" grpId="0" animBg="1"/>
      <p:bldP spid="110613" grpId="0" animBg="1"/>
      <p:bldP spid="110616" grpId="0" animBg="1"/>
      <p:bldP spid="1106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Users\Steven\Downloads\firey-sky-over-the-sea-28386-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0603DAFC-41D5-426E-B638-D73BD5018442}" type="slidenum">
              <a:rPr lang="en-US" altLang="en-US">
                <a:solidFill>
                  <a:srgbClr val="000000"/>
                </a:solidFill>
              </a:rPr>
              <a:pPr/>
              <a:t>8</a:t>
            </a:fld>
            <a:endParaRPr lang="en-US" altLang="en-US">
              <a:solidFill>
                <a:srgbClr val="000000"/>
              </a:solidFill>
            </a:endParaRPr>
          </a:p>
        </p:txBody>
      </p:sp>
      <p:sp>
        <p:nvSpPr>
          <p:cNvPr id="48130" name="Rectangle 2"/>
          <p:cNvSpPr>
            <a:spLocks noGrp="1" noChangeArrowheads="1"/>
          </p:cNvSpPr>
          <p:nvPr>
            <p:ph type="title"/>
          </p:nvPr>
        </p:nvSpPr>
        <p:spPr/>
        <p:txBody>
          <a:bodyPr/>
          <a:lstStyle/>
          <a:p>
            <a:r>
              <a:rPr lang="en-US" altLang="en-US"/>
              <a:t>Second Trumpet (8:8, 9)</a:t>
            </a:r>
          </a:p>
        </p:txBody>
      </p:sp>
      <p:sp>
        <p:nvSpPr>
          <p:cNvPr id="48131" name="Rectangle 3"/>
          <p:cNvSpPr>
            <a:spLocks noGrp="1" noChangeArrowheads="1"/>
          </p:cNvSpPr>
          <p:nvPr>
            <p:ph type="body" idx="1"/>
          </p:nvPr>
        </p:nvSpPr>
        <p:spPr>
          <a:xfrm>
            <a:off x="609600" y="1600200"/>
            <a:ext cx="7924800" cy="5257800"/>
          </a:xfrm>
        </p:spPr>
        <p:txBody>
          <a:bodyPr>
            <a:normAutofit/>
          </a:bodyPr>
          <a:lstStyle/>
          <a:p>
            <a:r>
              <a:rPr lang="en-US" altLang="en-US" sz="4800" dirty="0" smtClean="0">
                <a:solidFill>
                  <a:schemeClr val="bg1"/>
                </a:solidFill>
                <a:effectLst>
                  <a:outerShdw blurRad="38100" dist="38100" dir="2700000" algn="tl">
                    <a:srgbClr val="000000">
                      <a:alpha val="43137"/>
                    </a:srgbClr>
                  </a:outerShdw>
                </a:effectLst>
              </a:rPr>
              <a:t>The effect is what is important</a:t>
            </a:r>
          </a:p>
          <a:p>
            <a:pPr lvl="1"/>
            <a:r>
              <a:rPr lang="en-US" altLang="en-US" sz="4400" dirty="0" smtClean="0">
                <a:solidFill>
                  <a:schemeClr val="bg1"/>
                </a:solidFill>
                <a:effectLst>
                  <a:outerShdw blurRad="38100" dist="38100" dir="2700000" algn="tl">
                    <a:srgbClr val="000000">
                      <a:alpha val="43137"/>
                    </a:srgbClr>
                  </a:outerShdw>
                </a:effectLst>
              </a:rPr>
              <a:t>similar to the first plague against Egypt—against the waters</a:t>
            </a:r>
          </a:p>
          <a:p>
            <a:pPr lvl="1"/>
            <a:r>
              <a:rPr lang="en-US" altLang="en-US" sz="4400" dirty="0" smtClean="0">
                <a:solidFill>
                  <a:schemeClr val="bg1"/>
                </a:solidFill>
                <a:effectLst>
                  <a:outerShdw blurRad="38100" dist="38100" dir="2700000" algn="tl">
                    <a:srgbClr val="000000">
                      <a:alpha val="43137"/>
                    </a:srgbClr>
                  </a:outerShdw>
                </a:effectLst>
              </a:rPr>
              <a:t>Exodus 7:20, 21</a:t>
            </a:r>
          </a:p>
        </p:txBody>
      </p:sp>
    </p:spTree>
    <p:extLst>
      <p:ext uri="{BB962C8B-B14F-4D97-AF65-F5344CB8AC3E}">
        <p14:creationId xmlns:p14="http://schemas.microsoft.com/office/powerpoint/2010/main" val="12836895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9" name="Content Placeholder 8"/>
          <p:cNvSpPr>
            <a:spLocks noGrp="1"/>
          </p:cNvSpPr>
          <p:nvPr>
            <p:ph idx="1"/>
          </p:nvPr>
        </p:nvSpPr>
        <p:spPr/>
        <p:txBody>
          <a:bodyPr/>
          <a:lstStyle/>
          <a:p>
            <a:r>
              <a:rPr lang="en-US" dirty="0"/>
              <a:t>What significant number is </a:t>
            </a:r>
            <a:r>
              <a:rPr lang="en-US" dirty="0" smtClean="0"/>
              <a:t>tied </a:t>
            </a:r>
            <a:r>
              <a:rPr lang="en-US" dirty="0"/>
              <a:t>to decrypt </a:t>
            </a:r>
            <a:r>
              <a:rPr lang="en-US" dirty="0" smtClean="0"/>
              <a:t>these expressions?</a:t>
            </a:r>
            <a:endParaRPr lang="en-US" dirty="0"/>
          </a:p>
        </p:txBody>
      </p:sp>
      <p:sp>
        <p:nvSpPr>
          <p:cNvPr id="5" name="Footer Placeholder 4"/>
          <p:cNvSpPr>
            <a:spLocks noGrp="1"/>
          </p:cNvSpPr>
          <p:nvPr>
            <p:ph type="ftr" sz="quarter" idx="11"/>
          </p:nvPr>
        </p:nvSpPr>
        <p:spPr/>
        <p:txBody>
          <a:bodyPr/>
          <a:lstStyle/>
          <a:p>
            <a:r>
              <a:rPr lang="en-US" altLang="en-US" smtClean="0"/>
              <a:t>7 Trumpets</a:t>
            </a:r>
            <a:endParaRPr lang="en-US" altLang="en-US"/>
          </a:p>
        </p:txBody>
      </p:sp>
      <p:sp>
        <p:nvSpPr>
          <p:cNvPr id="6" name="Slide Number Placeholder 5"/>
          <p:cNvSpPr>
            <a:spLocks noGrp="1"/>
          </p:cNvSpPr>
          <p:nvPr>
            <p:ph type="sldNum" sz="quarter" idx="12"/>
          </p:nvPr>
        </p:nvSpPr>
        <p:spPr/>
        <p:txBody>
          <a:bodyPr/>
          <a:lstStyle/>
          <a:p>
            <a:fld id="{D8B8E612-BB02-459E-B188-303D2C78A72D}" type="slidenum">
              <a:rPr lang="en-US" altLang="en-US" smtClean="0"/>
              <a:pPr/>
              <a:t>80</a:t>
            </a:fld>
            <a:endParaRPr lang="en-US" altLang="en-US"/>
          </a:p>
        </p:txBody>
      </p:sp>
    </p:spTree>
    <p:extLst>
      <p:ext uri="{BB962C8B-B14F-4D97-AF65-F5344CB8AC3E}">
        <p14:creationId xmlns:p14="http://schemas.microsoft.com/office/powerpoint/2010/main" val="3121392822"/>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5A3201D-5E05-4ABC-937D-04BCCD67B21C}" type="slidenum">
              <a:rPr lang="en-US" altLang="en-US"/>
              <a:pPr/>
              <a:t>81</a:t>
            </a:fld>
            <a:endParaRPr lang="en-US" altLang="en-US"/>
          </a:p>
        </p:txBody>
      </p:sp>
      <p:sp>
        <p:nvSpPr>
          <p:cNvPr id="112642" name="Rectangle 2"/>
          <p:cNvSpPr>
            <a:spLocks noGrp="1" noChangeArrowheads="1"/>
          </p:cNvSpPr>
          <p:nvPr>
            <p:ph type="title"/>
          </p:nvPr>
        </p:nvSpPr>
        <p:spPr/>
        <p:txBody>
          <a:bodyPr/>
          <a:lstStyle/>
          <a:p>
            <a:r>
              <a:rPr lang="en-US" altLang="en-US"/>
              <a:t>Numerology</a:t>
            </a:r>
          </a:p>
        </p:txBody>
      </p:sp>
      <p:sp>
        <p:nvSpPr>
          <p:cNvPr id="112643" name="Rectangle 3"/>
          <p:cNvSpPr>
            <a:spLocks noGrp="1" noChangeArrowheads="1"/>
          </p:cNvSpPr>
          <p:nvPr>
            <p:ph type="body" idx="1"/>
          </p:nvPr>
        </p:nvSpPr>
        <p:spPr>
          <a:xfrm>
            <a:off x="609600" y="1600200"/>
            <a:ext cx="8077200" cy="4648200"/>
          </a:xfrm>
        </p:spPr>
        <p:txBody>
          <a:bodyPr>
            <a:normAutofit/>
          </a:bodyPr>
          <a:lstStyle/>
          <a:p>
            <a:pPr marL="0" indent="0">
              <a:lnSpc>
                <a:spcPct val="90000"/>
              </a:lnSpc>
              <a:buNone/>
            </a:pPr>
            <a:r>
              <a:rPr lang="en-US" altLang="en-US" sz="4000" dirty="0" smtClean="0">
                <a:solidFill>
                  <a:srgbClr val="C00000"/>
                </a:solidFill>
                <a:latin typeface="Arno Pro" pitchFamily="18" charset="0"/>
              </a:rPr>
              <a:t>Decrypting</a:t>
            </a:r>
            <a:r>
              <a:rPr lang="en-US" altLang="en-US" sz="4000" dirty="0" smtClean="0">
                <a:latin typeface="Arno Pro" pitchFamily="18" charset="0"/>
              </a:rPr>
              <a:t> the message is tied to the number  “</a:t>
            </a:r>
            <a:r>
              <a:rPr lang="en-US" altLang="en-US" sz="4000" dirty="0">
                <a:latin typeface="Arno Pro" pitchFamily="18" charset="0"/>
              </a:rPr>
              <a:t>7” (complete)</a:t>
            </a:r>
          </a:p>
          <a:p>
            <a:pPr lvl="1">
              <a:lnSpc>
                <a:spcPct val="90000"/>
              </a:lnSpc>
            </a:pPr>
            <a:r>
              <a:rPr lang="en-US" altLang="en-US" sz="3600" dirty="0">
                <a:latin typeface="Arno Pro Smbd Display" pitchFamily="18" charset="0"/>
              </a:rPr>
              <a:t>7 Churches (2-3)</a:t>
            </a:r>
          </a:p>
          <a:p>
            <a:pPr lvl="1">
              <a:lnSpc>
                <a:spcPct val="90000"/>
              </a:lnSpc>
            </a:pPr>
            <a:r>
              <a:rPr lang="en-US" altLang="en-US" sz="3600" dirty="0">
                <a:latin typeface="Arno Pro Smbd Display" pitchFamily="18" charset="0"/>
              </a:rPr>
              <a:t>7 Spirits &amp; Stars (3:1)</a:t>
            </a:r>
          </a:p>
          <a:p>
            <a:pPr lvl="1">
              <a:lnSpc>
                <a:spcPct val="90000"/>
              </a:lnSpc>
            </a:pPr>
            <a:r>
              <a:rPr lang="en-US" altLang="en-US" sz="3600" dirty="0">
                <a:latin typeface="Arno Pro Smbd Display" pitchFamily="18" charset="0"/>
              </a:rPr>
              <a:t>7 Seals (6:1 – 8:5)</a:t>
            </a:r>
          </a:p>
          <a:p>
            <a:pPr lvl="1">
              <a:lnSpc>
                <a:spcPct val="90000"/>
              </a:lnSpc>
            </a:pPr>
            <a:r>
              <a:rPr lang="en-US" altLang="en-US" sz="3600" dirty="0">
                <a:latin typeface="Arno Pro Smbd Display" pitchFamily="18" charset="0"/>
              </a:rPr>
              <a:t>7 Trumpets (8:6 – 11:19</a:t>
            </a:r>
            <a:r>
              <a:rPr lang="en-US" altLang="en-US" sz="3600" dirty="0" smtClean="0">
                <a:latin typeface="Arno Pro Smbd Display" pitchFamily="18" charset="0"/>
              </a:rPr>
              <a:t>)</a:t>
            </a:r>
            <a:endParaRPr lang="en-US" altLang="en-US" sz="3600" dirty="0">
              <a:latin typeface="Arno Pro Smbd Display" pitchFamily="18" charset="0"/>
            </a:endParaRPr>
          </a:p>
        </p:txBody>
      </p:sp>
      <p:sp>
        <p:nvSpPr>
          <p:cNvPr id="2" name="TextBox 1"/>
          <p:cNvSpPr txBox="1"/>
          <p:nvPr/>
        </p:nvSpPr>
        <p:spPr>
          <a:xfrm>
            <a:off x="4495800" y="152400"/>
            <a:ext cx="1917513" cy="1200329"/>
          </a:xfrm>
          <a:prstGeom prst="rect">
            <a:avLst/>
          </a:prstGeom>
          <a:noFill/>
        </p:spPr>
        <p:txBody>
          <a:bodyPr wrap="none" rtlCol="0">
            <a:spAutoFit/>
          </a:bodyPr>
          <a:lstStyle/>
          <a:p>
            <a:r>
              <a:rPr lang="en-US" sz="7200" dirty="0" smtClean="0">
                <a:ln>
                  <a:solidFill>
                    <a:schemeClr val="bg1"/>
                  </a:solidFill>
                </a:ln>
                <a:solidFill>
                  <a:sysClr val="windowText" lastClr="000000"/>
                </a:solidFill>
                <a:effectLst>
                  <a:outerShdw blurRad="38100" dist="38100" dir="2700000" algn="tl">
                    <a:srgbClr val="000000">
                      <a:alpha val="43137"/>
                    </a:srgbClr>
                  </a:outerShdw>
                </a:effectLst>
                <a:latin typeface="Berlin Sans FB Demi" panose="020E0802020502020306" pitchFamily="34" charset="0"/>
              </a:rPr>
              <a:t>3 ½ </a:t>
            </a:r>
            <a:endParaRPr lang="en-US" sz="7200" dirty="0">
              <a:ln>
                <a:solidFill>
                  <a:schemeClr val="bg1"/>
                </a:solidFill>
              </a:ln>
              <a:solidFill>
                <a:sysClr val="windowText" lastClr="000000"/>
              </a:solidFill>
              <a:effectLst>
                <a:outerShdw blurRad="38100" dist="38100" dir="2700000" algn="tl">
                  <a:srgbClr val="000000">
                    <a:alpha val="43137"/>
                  </a:srgbClr>
                </a:outerShdw>
              </a:effectLst>
              <a:latin typeface="Berlin Sans FB Demi" panose="020E0802020502020306" pitchFamily="34" charset="0"/>
            </a:endParaRPr>
          </a:p>
        </p:txBody>
      </p:sp>
    </p:spTree>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B5A3201D-5E05-4ABC-937D-04BCCD67B21C}" type="slidenum">
              <a:rPr lang="en-US" altLang="en-US">
                <a:solidFill>
                  <a:srgbClr val="000000"/>
                </a:solidFill>
              </a:rPr>
              <a:pPr/>
              <a:t>82</a:t>
            </a:fld>
            <a:endParaRPr lang="en-US" altLang="en-US">
              <a:solidFill>
                <a:srgbClr val="000000"/>
              </a:solidFill>
            </a:endParaRPr>
          </a:p>
        </p:txBody>
      </p:sp>
      <p:sp>
        <p:nvSpPr>
          <p:cNvPr id="112642" name="Rectangle 2"/>
          <p:cNvSpPr>
            <a:spLocks noGrp="1" noChangeArrowheads="1"/>
          </p:cNvSpPr>
          <p:nvPr>
            <p:ph type="title"/>
          </p:nvPr>
        </p:nvSpPr>
        <p:spPr/>
        <p:txBody>
          <a:bodyPr/>
          <a:lstStyle/>
          <a:p>
            <a:r>
              <a:rPr lang="en-US" altLang="en-US"/>
              <a:t>Numerology</a:t>
            </a:r>
          </a:p>
        </p:txBody>
      </p:sp>
      <p:sp>
        <p:nvSpPr>
          <p:cNvPr id="112643" name="Rectangle 3"/>
          <p:cNvSpPr>
            <a:spLocks noGrp="1" noChangeArrowheads="1"/>
          </p:cNvSpPr>
          <p:nvPr>
            <p:ph type="body" idx="1"/>
          </p:nvPr>
        </p:nvSpPr>
        <p:spPr>
          <a:xfrm>
            <a:off x="609600" y="1600200"/>
            <a:ext cx="8077200" cy="4648200"/>
          </a:xfrm>
        </p:spPr>
        <p:txBody>
          <a:bodyPr>
            <a:normAutofit lnSpcReduction="10000"/>
          </a:bodyPr>
          <a:lstStyle/>
          <a:p>
            <a:pPr marL="0" indent="0">
              <a:lnSpc>
                <a:spcPct val="90000"/>
              </a:lnSpc>
              <a:buNone/>
            </a:pPr>
            <a:r>
              <a:rPr lang="en-US" altLang="en-US" sz="3600" b="1" dirty="0" smtClean="0">
                <a:solidFill>
                  <a:srgbClr val="C00000"/>
                </a:solidFill>
                <a:latin typeface="Arno Pro" pitchFamily="18" charset="0"/>
              </a:rPr>
              <a:t>3 </a:t>
            </a:r>
            <a:r>
              <a:rPr lang="en-US" altLang="en-US" sz="3600" b="1" dirty="0">
                <a:solidFill>
                  <a:srgbClr val="C00000"/>
                </a:solidFill>
                <a:latin typeface="Arno Pro" pitchFamily="18" charset="0"/>
              </a:rPr>
              <a:t>½ = 7/2 (½ of 7)</a:t>
            </a:r>
          </a:p>
          <a:p>
            <a:pPr lvl="1">
              <a:lnSpc>
                <a:spcPct val="90000"/>
              </a:lnSpc>
            </a:pPr>
            <a:r>
              <a:rPr lang="en-US" altLang="en-US" sz="3200" dirty="0"/>
              <a:t>a short, broken, finite period of </a:t>
            </a:r>
            <a:r>
              <a:rPr lang="en-US" altLang="en-US" sz="3200" dirty="0" smtClean="0"/>
              <a:t>time</a:t>
            </a:r>
          </a:p>
          <a:p>
            <a:pPr lvl="1">
              <a:lnSpc>
                <a:spcPct val="90000"/>
              </a:lnSpc>
            </a:pPr>
            <a:r>
              <a:rPr lang="en-US" altLang="en-US" sz="3200" dirty="0"/>
              <a:t>o</a:t>
            </a:r>
            <a:r>
              <a:rPr lang="en-US" altLang="en-US" sz="3200" dirty="0" smtClean="0"/>
              <a:t>ften associated with hardship and trial</a:t>
            </a:r>
          </a:p>
          <a:p>
            <a:pPr lvl="2">
              <a:lnSpc>
                <a:spcPct val="90000"/>
              </a:lnSpc>
            </a:pPr>
            <a:r>
              <a:rPr lang="en-US" altLang="en-US" dirty="0" smtClean="0"/>
              <a:t>(Jas. 5:17; Lk. 4:25; Rev. 13:5)</a:t>
            </a:r>
          </a:p>
          <a:p>
            <a:pPr lvl="1">
              <a:lnSpc>
                <a:spcPct val="90000"/>
              </a:lnSpc>
            </a:pPr>
            <a:r>
              <a:rPr lang="en-US" altLang="en-US" sz="3200" dirty="0"/>
              <a:t>i</a:t>
            </a:r>
            <a:r>
              <a:rPr lang="en-US" altLang="en-US" sz="3200" dirty="0" smtClean="0"/>
              <a:t>mplies a hope—trial is limited</a:t>
            </a:r>
          </a:p>
          <a:p>
            <a:pPr lvl="2">
              <a:lnSpc>
                <a:spcPct val="90000"/>
              </a:lnSpc>
            </a:pPr>
            <a:r>
              <a:rPr lang="en-US" altLang="en-US" dirty="0"/>
              <a:t>d</a:t>
            </a:r>
            <a:r>
              <a:rPr lang="en-US" altLang="en-US" dirty="0" smtClean="0"/>
              <a:t>espite suffering hardship, God’s people will be nourished</a:t>
            </a:r>
          </a:p>
          <a:p>
            <a:pPr lvl="2">
              <a:lnSpc>
                <a:spcPct val="90000"/>
              </a:lnSpc>
            </a:pPr>
            <a:r>
              <a:rPr lang="en-US" altLang="en-US" dirty="0"/>
              <a:t>t</a:t>
            </a:r>
            <a:r>
              <a:rPr lang="en-US" altLang="en-US" dirty="0" smtClean="0"/>
              <a:t>hough victimized and killed, God’s faithful people will be victorious conquerors—spared from the second death</a:t>
            </a:r>
          </a:p>
          <a:p>
            <a:pPr lvl="2">
              <a:lnSpc>
                <a:spcPct val="90000"/>
              </a:lnSpc>
            </a:pPr>
            <a:r>
              <a:rPr lang="en-US" altLang="en-US" dirty="0" smtClean="0"/>
              <a:t>banished by men—not forgotten by God</a:t>
            </a:r>
            <a:endParaRPr lang="en-US" altLang="en-US" dirty="0"/>
          </a:p>
        </p:txBody>
      </p:sp>
      <p:sp>
        <p:nvSpPr>
          <p:cNvPr id="2" name="TextBox 1"/>
          <p:cNvSpPr txBox="1"/>
          <p:nvPr/>
        </p:nvSpPr>
        <p:spPr>
          <a:xfrm>
            <a:off x="4495800" y="152400"/>
            <a:ext cx="1917513" cy="1200329"/>
          </a:xfrm>
          <a:prstGeom prst="rect">
            <a:avLst/>
          </a:prstGeom>
          <a:noFill/>
        </p:spPr>
        <p:txBody>
          <a:bodyPr wrap="none" rtlCol="0">
            <a:spAutoFit/>
          </a:bodyPr>
          <a:lstStyle/>
          <a:p>
            <a:r>
              <a:rPr lang="en-US" sz="7200" dirty="0" smtClean="0">
                <a:ln>
                  <a:solidFill>
                    <a:srgbClr val="FFFFFF"/>
                  </a:solidFill>
                </a:ln>
                <a:solidFill>
                  <a:sysClr val="windowText" lastClr="000000"/>
                </a:solidFill>
                <a:effectLst>
                  <a:outerShdw blurRad="50800" dist="38100" dir="13500000" algn="br" rotWithShape="0">
                    <a:prstClr val="black">
                      <a:alpha val="40000"/>
                    </a:prstClr>
                  </a:outerShdw>
                </a:effectLst>
                <a:latin typeface="Berlin Sans FB Demi" panose="020E0802020502020306" pitchFamily="34" charset="0"/>
              </a:rPr>
              <a:t>3 ½ </a:t>
            </a:r>
            <a:endParaRPr lang="en-US" sz="7200" dirty="0">
              <a:ln>
                <a:solidFill>
                  <a:srgbClr val="FFFFFF"/>
                </a:solidFill>
              </a:ln>
              <a:solidFill>
                <a:sysClr val="windowText" lastClr="000000"/>
              </a:solidFill>
              <a:effectLst>
                <a:outerShdw blurRad="50800" dist="38100" dir="13500000" algn="br" rotWithShape="0">
                  <a:prstClr val="black">
                    <a:alpha val="40000"/>
                  </a:prstClr>
                </a:outerShdw>
              </a:effectLst>
              <a:latin typeface="Berlin Sans FB Demi" panose="020E0802020502020306" pitchFamily="34" charset="0"/>
            </a:endParaRPr>
          </a:p>
        </p:txBody>
      </p:sp>
    </p:spTree>
    <p:extLst>
      <p:ext uri="{BB962C8B-B14F-4D97-AF65-F5344CB8AC3E}">
        <p14:creationId xmlns:p14="http://schemas.microsoft.com/office/powerpoint/2010/main" val="1030465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3EFB7AD8-EE13-4CA9-A6FF-46F74E9334E9}" type="slidenum">
              <a:rPr lang="en-US" altLang="en-US"/>
              <a:pPr/>
              <a:t>83</a:t>
            </a:fld>
            <a:endParaRPr lang="en-US" altLang="en-US"/>
          </a:p>
        </p:txBody>
      </p:sp>
      <p:sp>
        <p:nvSpPr>
          <p:cNvPr id="113666" name="Rectangle 2"/>
          <p:cNvSpPr>
            <a:spLocks noGrp="1" noChangeArrowheads="1"/>
          </p:cNvSpPr>
          <p:nvPr>
            <p:ph type="title"/>
          </p:nvPr>
        </p:nvSpPr>
        <p:spPr/>
        <p:txBody>
          <a:bodyPr/>
          <a:lstStyle/>
          <a:p>
            <a:r>
              <a:rPr lang="en-US" altLang="en-US"/>
              <a:t>The Meaning of 11:2</a:t>
            </a:r>
          </a:p>
        </p:txBody>
      </p:sp>
      <p:sp>
        <p:nvSpPr>
          <p:cNvPr id="113667" name="Rectangle 3"/>
          <p:cNvSpPr>
            <a:spLocks noGrp="1" noChangeArrowheads="1"/>
          </p:cNvSpPr>
          <p:nvPr>
            <p:ph type="body" idx="1"/>
          </p:nvPr>
        </p:nvSpPr>
        <p:spPr>
          <a:xfrm>
            <a:off x="609600" y="1600200"/>
            <a:ext cx="8077200" cy="4648200"/>
          </a:xfrm>
        </p:spPr>
        <p:txBody>
          <a:bodyPr>
            <a:normAutofit/>
          </a:bodyPr>
          <a:lstStyle/>
          <a:p>
            <a:pPr marL="0" indent="0">
              <a:lnSpc>
                <a:spcPct val="90000"/>
              </a:lnSpc>
              <a:buNone/>
            </a:pPr>
            <a:r>
              <a:rPr lang="en-US" altLang="en-US" dirty="0"/>
              <a:t>Since Daniel first spoke of “a time and times and a half of time” (7:25); we need to connect Revelation to what Daniel </a:t>
            </a:r>
            <a:r>
              <a:rPr lang="en-US" altLang="en-US" dirty="0" smtClean="0"/>
              <a:t>prophesied.</a:t>
            </a:r>
            <a:endParaRPr lang="en-US" altLang="en-US" dirty="0"/>
          </a:p>
          <a:p>
            <a:pPr lvl="1">
              <a:lnSpc>
                <a:spcPct val="90000"/>
              </a:lnSpc>
            </a:pPr>
            <a:r>
              <a:rPr lang="en-US" altLang="en-US" dirty="0"/>
              <a:t>Daniel spoke of saints being persecuted </a:t>
            </a:r>
            <a:r>
              <a:rPr lang="en-US" altLang="en-US" dirty="0" smtClean="0"/>
              <a:t>by the beast for </a:t>
            </a:r>
            <a:r>
              <a:rPr lang="en-US" altLang="en-US" dirty="0"/>
              <a:t>a period of time (3 ½ yrs.) </a:t>
            </a:r>
          </a:p>
          <a:p>
            <a:pPr lvl="1">
              <a:lnSpc>
                <a:spcPct val="90000"/>
              </a:lnSpc>
            </a:pPr>
            <a:r>
              <a:rPr lang="en-US" altLang="en-US" dirty="0"/>
              <a:t>John is seeing the beast that Daniel spoke of (13:1-5)</a:t>
            </a:r>
          </a:p>
          <a:p>
            <a:pPr lvl="1">
              <a:lnSpc>
                <a:spcPct val="90000"/>
              </a:lnSpc>
            </a:pPr>
            <a:r>
              <a:rPr lang="en-US" altLang="en-US" dirty="0"/>
              <a:t>God’s people, the church, would be trodden under by the beast for </a:t>
            </a:r>
            <a:r>
              <a:rPr lang="en-US" altLang="en-US" dirty="0" smtClean="0"/>
              <a:t>a symbolic 3 </a:t>
            </a:r>
            <a:r>
              <a:rPr lang="en-US" altLang="en-US" dirty="0"/>
              <a:t>½ </a:t>
            </a:r>
            <a:r>
              <a:rPr lang="en-US" altLang="en-US" dirty="0" smtClean="0"/>
              <a:t>years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10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fade">
                                      <p:cBhvr>
                                        <p:cTn id="12" dur="10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fade">
                                      <p:cBhvr>
                                        <p:cTn id="17" dur="10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fade">
                                      <p:cBhvr>
                                        <p:cTn id="22" dur="1000"/>
                                        <p:tgtEl>
                                          <p:spTgt spid="113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2E2D62B4-25F7-434B-A3A3-3D8F5A48BE2E}" type="slidenum">
              <a:rPr lang="en-US" altLang="en-US"/>
              <a:pPr/>
              <a:t>84</a:t>
            </a:fld>
            <a:endParaRPr lang="en-US" altLang="en-US"/>
          </a:p>
        </p:txBody>
      </p:sp>
      <p:sp>
        <p:nvSpPr>
          <p:cNvPr id="114690" name="Rectangle 2"/>
          <p:cNvSpPr>
            <a:spLocks noGrp="1" noChangeArrowheads="1"/>
          </p:cNvSpPr>
          <p:nvPr>
            <p:ph type="title"/>
          </p:nvPr>
        </p:nvSpPr>
        <p:spPr/>
        <p:txBody>
          <a:bodyPr/>
          <a:lstStyle/>
          <a:p>
            <a:r>
              <a:rPr lang="en-US" altLang="en-US"/>
              <a:t>The Meaning of 11:2</a:t>
            </a:r>
          </a:p>
        </p:txBody>
      </p:sp>
      <p:sp>
        <p:nvSpPr>
          <p:cNvPr id="114691" name="Rectangle 3"/>
          <p:cNvSpPr>
            <a:spLocks noGrp="1" noChangeArrowheads="1"/>
          </p:cNvSpPr>
          <p:nvPr>
            <p:ph type="body" idx="1"/>
          </p:nvPr>
        </p:nvSpPr>
        <p:spPr>
          <a:xfrm>
            <a:off x="609600" y="1600200"/>
            <a:ext cx="8077200" cy="4648200"/>
          </a:xfrm>
        </p:spPr>
        <p:txBody>
          <a:bodyPr>
            <a:normAutofit/>
          </a:bodyPr>
          <a:lstStyle/>
          <a:p>
            <a:pPr>
              <a:lnSpc>
                <a:spcPct val="90000"/>
              </a:lnSpc>
            </a:pPr>
            <a:r>
              <a:rPr lang="en-US" altLang="en-US" dirty="0"/>
              <a:t>God is giving his people </a:t>
            </a:r>
            <a:r>
              <a:rPr lang="en-US" altLang="en-US" dirty="0" smtClean="0"/>
              <a:t>perspective</a:t>
            </a:r>
          </a:p>
          <a:p>
            <a:pPr>
              <a:lnSpc>
                <a:spcPct val="90000"/>
              </a:lnSpc>
            </a:pPr>
            <a:r>
              <a:rPr lang="en-US" altLang="en-US" dirty="0" smtClean="0"/>
              <a:t>During the symbolic 3 </a:t>
            </a:r>
            <a:r>
              <a:rPr lang="en-US" altLang="en-US" dirty="0"/>
              <a:t>½ </a:t>
            </a:r>
            <a:r>
              <a:rPr lang="en-US" altLang="en-US" dirty="0" smtClean="0"/>
              <a:t>years</a:t>
            </a:r>
          </a:p>
          <a:p>
            <a:pPr lvl="1">
              <a:lnSpc>
                <a:spcPct val="90000"/>
              </a:lnSpc>
            </a:pPr>
            <a:r>
              <a:rPr lang="en-US" altLang="en-US" dirty="0" smtClean="0"/>
              <a:t>the </a:t>
            </a:r>
            <a:r>
              <a:rPr lang="en-US" altLang="en-US" dirty="0"/>
              <a:t>b</a:t>
            </a:r>
            <a:r>
              <a:rPr lang="en-US" altLang="en-US" dirty="0" smtClean="0"/>
              <a:t>east will trample the church and speak blasphemies for 42 months (11:2; 13:5)</a:t>
            </a:r>
          </a:p>
          <a:p>
            <a:pPr lvl="1">
              <a:lnSpc>
                <a:spcPct val="90000"/>
              </a:lnSpc>
            </a:pPr>
            <a:r>
              <a:rPr lang="en-US" altLang="en-US" b="1" dirty="0"/>
              <a:t>See question #5</a:t>
            </a:r>
          </a:p>
          <a:p>
            <a:pPr lvl="2">
              <a:lnSpc>
                <a:spcPct val="90000"/>
              </a:lnSpc>
            </a:pPr>
            <a:r>
              <a:rPr lang="en-US" altLang="en-US" sz="2600" dirty="0" smtClean="0"/>
              <a:t>Two </a:t>
            </a:r>
            <a:r>
              <a:rPr lang="en-US" altLang="en-US" sz="2600" dirty="0"/>
              <a:t>witnesses </a:t>
            </a:r>
            <a:r>
              <a:rPr lang="en-US" altLang="en-US" sz="2600" dirty="0" smtClean="0"/>
              <a:t>will prophesy </a:t>
            </a:r>
            <a:r>
              <a:rPr lang="en-US" altLang="en-US" sz="2600" dirty="0"/>
              <a:t>(preach gospel) </a:t>
            </a:r>
            <a:r>
              <a:rPr lang="en-US" altLang="en-US" sz="2600" dirty="0" smtClean="0"/>
              <a:t>during this time (1260 days 11:3) </a:t>
            </a:r>
            <a:endParaRPr lang="en-US" altLang="en-US" sz="2600" dirty="0"/>
          </a:p>
          <a:p>
            <a:pPr lvl="2">
              <a:lnSpc>
                <a:spcPct val="90000"/>
              </a:lnSpc>
            </a:pPr>
            <a:r>
              <a:rPr lang="en-US" altLang="en-US" sz="2600" dirty="0" smtClean="0"/>
              <a:t>The church (woman</a:t>
            </a:r>
            <a:r>
              <a:rPr lang="en-US" altLang="en-US" sz="2600" dirty="0"/>
              <a:t>)</a:t>
            </a:r>
            <a:r>
              <a:rPr lang="en-US" altLang="en-US" sz="2600" dirty="0" smtClean="0"/>
              <a:t> </a:t>
            </a:r>
            <a:r>
              <a:rPr lang="en-US" altLang="en-US" sz="2600" dirty="0"/>
              <a:t>will be </a:t>
            </a:r>
            <a:r>
              <a:rPr lang="en-US" altLang="en-US" sz="2600" dirty="0" smtClean="0"/>
              <a:t>“…nourished for </a:t>
            </a:r>
            <a:r>
              <a:rPr lang="en-US" altLang="en-US" sz="2600" dirty="0"/>
              <a:t>a time and times and half a time, from the presence of the </a:t>
            </a:r>
            <a:r>
              <a:rPr lang="en-US" altLang="en-US" sz="2600" dirty="0" smtClean="0"/>
              <a:t>serpent” </a:t>
            </a:r>
            <a:r>
              <a:rPr lang="en-US" altLang="en-US" sz="2600" dirty="0"/>
              <a:t>(</a:t>
            </a:r>
            <a:r>
              <a:rPr lang="en-US" altLang="en-US" sz="2600" dirty="0" smtClean="0"/>
              <a:t>12:6, 14)</a:t>
            </a:r>
            <a:endParaRPr lang="en-US"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1000"/>
                                        <p:tgtEl>
                                          <p:spTgt spid="114691">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4691">
                                            <p:txEl>
                                              <p:pRg st="2" end="2"/>
                                            </p:txEl>
                                          </p:spTgt>
                                        </p:tgtEl>
                                        <p:attrNameLst>
                                          <p:attrName>style.visibility</p:attrName>
                                        </p:attrNameLst>
                                      </p:cBhvr>
                                      <p:to>
                                        <p:strVal val="visible"/>
                                      </p:to>
                                    </p:set>
                                    <p:animEffect transition="in" filter="fade">
                                      <p:cBhvr>
                                        <p:cTn id="16" dur="1000"/>
                                        <p:tgtEl>
                                          <p:spTgt spid="114691">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4691">
                                            <p:txEl>
                                              <p:pRg st="3" end="3"/>
                                            </p:txEl>
                                          </p:spTgt>
                                        </p:tgtEl>
                                        <p:attrNameLst>
                                          <p:attrName>style.visibility</p:attrName>
                                        </p:attrNameLst>
                                      </p:cBhvr>
                                      <p:to>
                                        <p:strVal val="visible"/>
                                      </p:to>
                                    </p:set>
                                    <p:animEffect transition="in" filter="fade">
                                      <p:cBhvr>
                                        <p:cTn id="20" dur="1000"/>
                                        <p:tgtEl>
                                          <p:spTgt spid="1146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4691">
                                            <p:txEl>
                                              <p:pRg st="4" end="4"/>
                                            </p:txEl>
                                          </p:spTgt>
                                        </p:tgtEl>
                                        <p:attrNameLst>
                                          <p:attrName>style.visibility</p:attrName>
                                        </p:attrNameLst>
                                      </p:cBhvr>
                                      <p:to>
                                        <p:strVal val="visible"/>
                                      </p:to>
                                    </p:set>
                                    <p:animEffect transition="in" filter="fade">
                                      <p:cBhvr>
                                        <p:cTn id="25" dur="1000"/>
                                        <p:tgtEl>
                                          <p:spTgt spid="114691">
                                            <p:txEl>
                                              <p:pRg st="4" end="4"/>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4691">
                                            <p:txEl>
                                              <p:pRg st="5" end="5"/>
                                            </p:txEl>
                                          </p:spTgt>
                                        </p:tgtEl>
                                        <p:attrNameLst>
                                          <p:attrName>style.visibility</p:attrName>
                                        </p:attrNameLst>
                                      </p:cBhvr>
                                      <p:to>
                                        <p:strVal val="visible"/>
                                      </p:to>
                                    </p:set>
                                    <p:animEffect transition="in" filter="fade">
                                      <p:cBhvr>
                                        <p:cTn id="29" dur="1000"/>
                                        <p:tgtEl>
                                          <p:spTgt spid="114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B928166-0B7D-4329-836D-4D24526B1B36}" type="slidenum">
              <a:rPr lang="en-US" altLang="en-US"/>
              <a:pPr/>
              <a:t>85</a:t>
            </a:fld>
            <a:endParaRPr lang="en-US" altLang="en-US"/>
          </a:p>
        </p:txBody>
      </p:sp>
      <p:sp>
        <p:nvSpPr>
          <p:cNvPr id="115714" name="Rectangle 2"/>
          <p:cNvSpPr>
            <a:spLocks noGrp="1" noChangeArrowheads="1"/>
          </p:cNvSpPr>
          <p:nvPr>
            <p:ph type="title"/>
          </p:nvPr>
        </p:nvSpPr>
        <p:spPr/>
        <p:txBody>
          <a:bodyPr/>
          <a:lstStyle/>
          <a:p>
            <a:r>
              <a:rPr lang="en-US" altLang="en-US" sz="3800" dirty="0"/>
              <a:t>The </a:t>
            </a:r>
            <a:r>
              <a:rPr lang="en-US" altLang="en-US" sz="3800" dirty="0" smtClean="0"/>
              <a:t>Work of </a:t>
            </a:r>
            <a:r>
              <a:rPr lang="en-US" altLang="en-US" sz="3800" dirty="0"/>
              <a:t>the Two Witnesses (11:3-6)</a:t>
            </a:r>
          </a:p>
        </p:txBody>
      </p:sp>
      <p:sp>
        <p:nvSpPr>
          <p:cNvPr id="115715" name="Rectangle 3"/>
          <p:cNvSpPr>
            <a:spLocks noGrp="1" noChangeArrowheads="1"/>
          </p:cNvSpPr>
          <p:nvPr>
            <p:ph type="body" idx="1"/>
          </p:nvPr>
        </p:nvSpPr>
        <p:spPr/>
        <p:txBody>
          <a:bodyPr/>
          <a:lstStyle/>
          <a:p>
            <a:r>
              <a:rPr lang="en-US" altLang="en-US" dirty="0" smtClean="0"/>
              <a:t>Work of prophesying as witnesses (11:3)</a:t>
            </a:r>
          </a:p>
          <a:p>
            <a:pPr lvl="1"/>
            <a:r>
              <a:rPr lang="en-US" altLang="en-US" dirty="0"/>
              <a:t>t</a:t>
            </a:r>
            <a:r>
              <a:rPr lang="en-US" altLang="en-US" dirty="0" smtClean="0"/>
              <a:t>o preach for God and Christ and against sin (Rev. 11:10; 1:2; 12:17; 20:4)</a:t>
            </a:r>
          </a:p>
          <a:p>
            <a:pPr lvl="1"/>
            <a:r>
              <a:rPr lang="en-US" altLang="en-US" dirty="0" smtClean="0"/>
              <a:t>God’s people were not to be silent during troublesome times, but outspoken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BB928166-0B7D-4329-836D-4D24526B1B36}" type="slidenum">
              <a:rPr lang="en-US" altLang="en-US">
                <a:solidFill>
                  <a:srgbClr val="000000"/>
                </a:solidFill>
              </a:rPr>
              <a:pPr/>
              <a:t>86</a:t>
            </a:fld>
            <a:endParaRPr lang="en-US" altLang="en-US">
              <a:solidFill>
                <a:srgbClr val="000000"/>
              </a:solidFill>
            </a:endParaRPr>
          </a:p>
        </p:txBody>
      </p:sp>
      <p:sp>
        <p:nvSpPr>
          <p:cNvPr id="115714" name="Rectangle 2"/>
          <p:cNvSpPr>
            <a:spLocks noGrp="1" noChangeArrowheads="1"/>
          </p:cNvSpPr>
          <p:nvPr>
            <p:ph type="title"/>
          </p:nvPr>
        </p:nvSpPr>
        <p:spPr/>
        <p:txBody>
          <a:bodyPr/>
          <a:lstStyle/>
          <a:p>
            <a:r>
              <a:rPr lang="en-US" altLang="en-US" sz="3800" dirty="0"/>
              <a:t>The </a:t>
            </a:r>
            <a:r>
              <a:rPr lang="en-US" altLang="en-US" sz="3800" dirty="0" smtClean="0"/>
              <a:t>Identity of </a:t>
            </a:r>
            <a:r>
              <a:rPr lang="en-US" altLang="en-US" sz="3800" dirty="0"/>
              <a:t>the Two Witnesses (11:3-6)</a:t>
            </a:r>
          </a:p>
        </p:txBody>
      </p:sp>
      <p:sp>
        <p:nvSpPr>
          <p:cNvPr id="115715" name="Rectangle 3"/>
          <p:cNvSpPr>
            <a:spLocks noGrp="1" noChangeArrowheads="1"/>
          </p:cNvSpPr>
          <p:nvPr>
            <p:ph type="body" idx="1"/>
          </p:nvPr>
        </p:nvSpPr>
        <p:spPr/>
        <p:txBody>
          <a:bodyPr/>
          <a:lstStyle/>
          <a:p>
            <a:r>
              <a:rPr lang="en-US" altLang="en-US" dirty="0"/>
              <a:t>N</a:t>
            </a:r>
            <a:r>
              <a:rPr lang="en-US" altLang="en-US" dirty="0" smtClean="0"/>
              <a:t>othing </a:t>
            </a:r>
            <a:r>
              <a:rPr lang="en-US" altLang="en-US" dirty="0"/>
              <a:t>in text to identify who </a:t>
            </a:r>
            <a:r>
              <a:rPr lang="en-US" altLang="en-US" dirty="0" smtClean="0"/>
              <a:t>the witnesses </a:t>
            </a:r>
            <a:r>
              <a:rPr lang="en-US" altLang="en-US" dirty="0"/>
              <a:t>are</a:t>
            </a:r>
          </a:p>
          <a:p>
            <a:pPr lvl="1"/>
            <a:r>
              <a:rPr lang="en-US" altLang="en-US" dirty="0" smtClean="0"/>
              <a:t>“</a:t>
            </a:r>
            <a:r>
              <a:rPr lang="en-US" altLang="en-US" dirty="0"/>
              <a:t>two” </a:t>
            </a:r>
            <a:r>
              <a:rPr lang="en-US" altLang="en-US" dirty="0" smtClean="0"/>
              <a:t>is code for “strength” (Eccl. 4:9-12)</a:t>
            </a:r>
            <a:endParaRPr lang="en-US" altLang="en-US" dirty="0"/>
          </a:p>
          <a:p>
            <a:pPr lvl="1"/>
            <a:r>
              <a:rPr lang="en-US" altLang="en-US" dirty="0" smtClean="0"/>
              <a:t>“</a:t>
            </a:r>
            <a:r>
              <a:rPr lang="en-US" altLang="en-US" i="1" dirty="0" smtClean="0"/>
              <a:t>competent</a:t>
            </a:r>
            <a:r>
              <a:rPr lang="en-US" altLang="en-US" dirty="0" smtClean="0"/>
              <a:t> and </a:t>
            </a:r>
            <a:r>
              <a:rPr lang="en-US" altLang="en-US" i="1" dirty="0" smtClean="0"/>
              <a:t>strong</a:t>
            </a:r>
            <a:r>
              <a:rPr lang="en-US" altLang="en-US" dirty="0" smtClean="0"/>
              <a:t> testimony with “two” (Deut</a:t>
            </a:r>
            <a:r>
              <a:rPr lang="en-US" altLang="en-US" dirty="0"/>
              <a:t>. 17:6; 19:15; Heb. 10:28; 1 Tim. </a:t>
            </a:r>
            <a:r>
              <a:rPr lang="en-US" altLang="en-US" dirty="0" smtClean="0"/>
              <a:t>5:19)</a:t>
            </a:r>
          </a:p>
          <a:p>
            <a:pPr lvl="1"/>
            <a:r>
              <a:rPr lang="en-US" altLang="en-US" dirty="0" smtClean="0"/>
              <a:t>Jesus sent His disciples out in pairs of “two” (Lk. 10:1)</a:t>
            </a:r>
          </a:p>
          <a:p>
            <a:r>
              <a:rPr lang="en-US" altLang="en-US" dirty="0" smtClean="0"/>
              <a:t>Will seek to identify later…</a:t>
            </a:r>
            <a:endParaRPr lang="en-US" altLang="en-US" dirty="0"/>
          </a:p>
        </p:txBody>
      </p:sp>
    </p:spTree>
    <p:extLst>
      <p:ext uri="{BB962C8B-B14F-4D97-AF65-F5344CB8AC3E}">
        <p14:creationId xmlns:p14="http://schemas.microsoft.com/office/powerpoint/2010/main" val="27573719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7C183E9E-974D-4672-B724-81387D30B464}" type="slidenum">
              <a:rPr lang="en-US" altLang="en-US">
                <a:solidFill>
                  <a:srgbClr val="000000"/>
                </a:solidFill>
              </a:rPr>
              <a:pPr/>
              <a:t>87</a:t>
            </a:fld>
            <a:endParaRPr lang="en-US" altLang="en-US">
              <a:solidFill>
                <a:srgbClr val="000000"/>
              </a:solidFill>
            </a:endParaRPr>
          </a:p>
        </p:txBody>
      </p:sp>
      <p:sp>
        <p:nvSpPr>
          <p:cNvPr id="116738" name="Rectangle 2"/>
          <p:cNvSpPr>
            <a:spLocks noGrp="1" noChangeArrowheads="1"/>
          </p:cNvSpPr>
          <p:nvPr>
            <p:ph type="title"/>
          </p:nvPr>
        </p:nvSpPr>
        <p:spPr/>
        <p:txBody>
          <a:bodyPr/>
          <a:lstStyle/>
          <a:p>
            <a:r>
              <a:rPr lang="en-US" altLang="en-US" sz="3800" dirty="0"/>
              <a:t>The </a:t>
            </a:r>
            <a:r>
              <a:rPr lang="en-US" altLang="en-US" sz="3800" dirty="0" smtClean="0"/>
              <a:t>Clothing of </a:t>
            </a:r>
            <a:r>
              <a:rPr lang="en-US" altLang="en-US" sz="3800" dirty="0"/>
              <a:t>the Two Witnesses (11:3-6)</a:t>
            </a:r>
          </a:p>
        </p:txBody>
      </p:sp>
      <p:sp>
        <p:nvSpPr>
          <p:cNvPr id="116739" name="Rectangle 3"/>
          <p:cNvSpPr>
            <a:spLocks noGrp="1" noChangeArrowheads="1"/>
          </p:cNvSpPr>
          <p:nvPr>
            <p:ph type="body" idx="1"/>
          </p:nvPr>
        </p:nvSpPr>
        <p:spPr/>
        <p:txBody>
          <a:bodyPr/>
          <a:lstStyle/>
          <a:p>
            <a:r>
              <a:rPr lang="en-US" altLang="en-US" sz="3600" dirty="0" smtClean="0"/>
              <a:t>Wearing sackcloth (11:3)</a:t>
            </a:r>
          </a:p>
          <a:p>
            <a:pPr lvl="1"/>
            <a:r>
              <a:rPr lang="en-US" altLang="en-US" sz="3200" dirty="0" smtClean="0"/>
              <a:t>a rough cloth usually of animal hair </a:t>
            </a:r>
            <a:br>
              <a:rPr lang="en-US" altLang="en-US" sz="3200" dirty="0" smtClean="0"/>
            </a:br>
            <a:r>
              <a:rPr lang="en-US" altLang="en-US" i="1" dirty="0" smtClean="0"/>
              <a:t>(Gospel For Today Commentary)</a:t>
            </a:r>
            <a:endParaRPr lang="en-US" altLang="en-US" sz="3200" i="1" dirty="0" smtClean="0"/>
          </a:p>
          <a:p>
            <a:pPr lvl="1"/>
            <a:r>
              <a:rPr lang="en-US" altLang="en-US" sz="3200" dirty="0" smtClean="0"/>
              <a:t>symbolic for mourning/hardship</a:t>
            </a:r>
            <a:br>
              <a:rPr lang="en-US" altLang="en-US" sz="3200" dirty="0" smtClean="0"/>
            </a:br>
            <a:r>
              <a:rPr lang="en-US" altLang="en-US" sz="3200" dirty="0" smtClean="0"/>
              <a:t>(Is. 22:12)</a:t>
            </a:r>
          </a:p>
          <a:p>
            <a:pPr lvl="1"/>
            <a:r>
              <a:rPr lang="en-US" altLang="en-US" sz="3200" dirty="0" smtClean="0"/>
              <a:t>symbolic clothing for calling men to repent</a:t>
            </a:r>
            <a:endParaRPr lang="en-US" altLang="en-US" sz="3200" dirty="0"/>
          </a:p>
        </p:txBody>
      </p:sp>
    </p:spTree>
    <p:extLst>
      <p:ext uri="{BB962C8B-B14F-4D97-AF65-F5344CB8AC3E}">
        <p14:creationId xmlns:p14="http://schemas.microsoft.com/office/powerpoint/2010/main" val="9139572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7C183E9E-974D-4672-B724-81387D30B464}" type="slidenum">
              <a:rPr lang="en-US" altLang="en-US"/>
              <a:pPr/>
              <a:t>88</a:t>
            </a:fld>
            <a:endParaRPr lang="en-US" altLang="en-US"/>
          </a:p>
        </p:txBody>
      </p:sp>
      <p:sp>
        <p:nvSpPr>
          <p:cNvPr id="116738" name="Rectangle 2"/>
          <p:cNvSpPr>
            <a:spLocks noGrp="1" noChangeArrowheads="1"/>
          </p:cNvSpPr>
          <p:nvPr>
            <p:ph type="title"/>
          </p:nvPr>
        </p:nvSpPr>
        <p:spPr/>
        <p:txBody>
          <a:bodyPr/>
          <a:lstStyle/>
          <a:p>
            <a:r>
              <a:rPr lang="en-US" altLang="en-US" sz="3800" dirty="0"/>
              <a:t>The </a:t>
            </a:r>
            <a:r>
              <a:rPr lang="en-US" altLang="en-US" sz="3800" dirty="0" smtClean="0"/>
              <a:t>Strength of </a:t>
            </a:r>
            <a:r>
              <a:rPr lang="en-US" altLang="en-US" sz="3800" dirty="0"/>
              <a:t>the Two Witnesses (11:3-6)</a:t>
            </a:r>
          </a:p>
        </p:txBody>
      </p:sp>
      <p:sp>
        <p:nvSpPr>
          <p:cNvPr id="116739" name="Rectangle 3"/>
          <p:cNvSpPr>
            <a:spLocks noGrp="1" noChangeArrowheads="1"/>
          </p:cNvSpPr>
          <p:nvPr>
            <p:ph type="body" idx="1"/>
          </p:nvPr>
        </p:nvSpPr>
        <p:spPr>
          <a:xfrm>
            <a:off x="609600" y="1600200"/>
            <a:ext cx="8077200" cy="4648200"/>
          </a:xfrm>
        </p:spPr>
        <p:txBody>
          <a:bodyPr>
            <a:normAutofit fontScale="92500"/>
          </a:bodyPr>
          <a:lstStyle/>
          <a:p>
            <a:r>
              <a:rPr lang="en-US" altLang="en-US" sz="3600" dirty="0"/>
              <a:t>T</a:t>
            </a:r>
            <a:r>
              <a:rPr lang="en-US" altLang="en-US" sz="3600" dirty="0" smtClean="0"/>
              <a:t>wo </a:t>
            </a:r>
            <a:r>
              <a:rPr lang="en-US" altLang="en-US" sz="3600" dirty="0"/>
              <a:t>olive trees and lampstands (v. 4)</a:t>
            </a:r>
          </a:p>
          <a:p>
            <a:pPr lvl="1"/>
            <a:r>
              <a:rPr lang="en-US" altLang="en-US" sz="3200" dirty="0"/>
              <a:t>s</a:t>
            </a:r>
            <a:r>
              <a:rPr lang="en-US" altLang="en-US" sz="3200" dirty="0" smtClean="0"/>
              <a:t>tanding before the God of the earth</a:t>
            </a:r>
          </a:p>
          <a:p>
            <a:pPr lvl="2"/>
            <a:r>
              <a:rPr lang="en-US" altLang="en-US" dirty="0"/>
              <a:t>focus is to please the One they stand before (1 Cor. 9:16; 1 Thess. 2:3-5</a:t>
            </a:r>
            <a:r>
              <a:rPr lang="en-US" altLang="en-US" dirty="0" smtClean="0"/>
              <a:t>)</a:t>
            </a:r>
          </a:p>
          <a:p>
            <a:pPr lvl="1"/>
            <a:r>
              <a:rPr lang="en-US" altLang="en-US" sz="3200" dirty="0" smtClean="0"/>
              <a:t>lampstands </a:t>
            </a:r>
            <a:r>
              <a:rPr lang="en-US" altLang="en-US" sz="3200" dirty="0"/>
              <a:t>are light</a:t>
            </a:r>
          </a:p>
          <a:p>
            <a:pPr lvl="1"/>
            <a:r>
              <a:rPr lang="en-US" altLang="en-US" sz="3200" dirty="0"/>
              <a:t>olive trees provide the source for the light</a:t>
            </a:r>
          </a:p>
          <a:p>
            <a:pPr lvl="1"/>
            <a:r>
              <a:rPr lang="en-US" altLang="en-US" sz="3200" dirty="0"/>
              <a:t>light is </a:t>
            </a:r>
            <a:r>
              <a:rPr lang="en-US" altLang="en-US" sz="3200" dirty="0" smtClean="0"/>
              <a:t>symbolic </a:t>
            </a:r>
            <a:r>
              <a:rPr lang="en-US" altLang="en-US" sz="3200" dirty="0"/>
              <a:t>for being a </a:t>
            </a:r>
            <a:r>
              <a:rPr lang="en-US" altLang="en-US" sz="3200" dirty="0" smtClean="0"/>
              <a:t>faithful Christian (</a:t>
            </a:r>
            <a:r>
              <a:rPr lang="en-US" altLang="en-US" sz="3200" dirty="0"/>
              <a:t>Matt. 5:14-16; Phil. 2:15)</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AB0C77E1-8F22-4F0C-9D25-82F124CC8529}" type="slidenum">
              <a:rPr lang="en-US" altLang="en-US"/>
              <a:pPr/>
              <a:t>89</a:t>
            </a:fld>
            <a:endParaRPr lang="en-US" altLang="en-US"/>
          </a:p>
        </p:txBody>
      </p:sp>
      <p:sp>
        <p:nvSpPr>
          <p:cNvPr id="117762" name="Rectangle 2"/>
          <p:cNvSpPr>
            <a:spLocks noGrp="1" noChangeArrowheads="1"/>
          </p:cNvSpPr>
          <p:nvPr>
            <p:ph type="title"/>
          </p:nvPr>
        </p:nvSpPr>
        <p:spPr/>
        <p:txBody>
          <a:bodyPr/>
          <a:lstStyle/>
          <a:p>
            <a:r>
              <a:rPr lang="en-US" altLang="en-US" sz="3800" dirty="0"/>
              <a:t>The </a:t>
            </a:r>
            <a:r>
              <a:rPr lang="en-US" altLang="en-US" sz="3800" dirty="0" smtClean="0"/>
              <a:t>Strength of </a:t>
            </a:r>
            <a:r>
              <a:rPr lang="en-US" altLang="en-US" sz="3800" dirty="0"/>
              <a:t>the Two Witnesses (11:3-6)</a:t>
            </a:r>
          </a:p>
        </p:txBody>
      </p:sp>
      <p:sp>
        <p:nvSpPr>
          <p:cNvPr id="117763" name="Rectangle 3"/>
          <p:cNvSpPr>
            <a:spLocks noGrp="1" noChangeArrowheads="1"/>
          </p:cNvSpPr>
          <p:nvPr>
            <p:ph type="body" idx="1"/>
          </p:nvPr>
        </p:nvSpPr>
        <p:spPr>
          <a:xfrm>
            <a:off x="609600" y="1600200"/>
            <a:ext cx="8077200" cy="4648200"/>
          </a:xfrm>
        </p:spPr>
        <p:txBody>
          <a:bodyPr>
            <a:normAutofit lnSpcReduction="10000"/>
          </a:bodyPr>
          <a:lstStyle/>
          <a:p>
            <a:r>
              <a:rPr lang="en-US" altLang="en-US" dirty="0" smtClean="0"/>
              <a:t>Zechariah 4:1-14</a:t>
            </a:r>
          </a:p>
          <a:p>
            <a:pPr lvl="1"/>
            <a:r>
              <a:rPr lang="en-US" altLang="en-US" dirty="0" smtClean="0"/>
              <a:t>“</a:t>
            </a:r>
            <a:r>
              <a:rPr lang="en-US" altLang="en-US" dirty="0"/>
              <a:t>Then he answered me and said, </a:t>
            </a:r>
            <a:r>
              <a:rPr lang="en-US" altLang="en-US" dirty="0" smtClean="0"/>
              <a:t>‘Do </a:t>
            </a:r>
            <a:r>
              <a:rPr lang="en-US" altLang="en-US" dirty="0"/>
              <a:t>you not know what these are</a:t>
            </a:r>
            <a:r>
              <a:rPr lang="en-US" altLang="en-US" dirty="0" smtClean="0"/>
              <a:t>?’ </a:t>
            </a:r>
            <a:r>
              <a:rPr lang="en-US" altLang="en-US" dirty="0"/>
              <a:t>And I said, </a:t>
            </a:r>
            <a:r>
              <a:rPr lang="en-US" altLang="en-US" dirty="0" smtClean="0"/>
              <a:t>‘No</a:t>
            </a:r>
            <a:r>
              <a:rPr lang="en-US" altLang="en-US" dirty="0"/>
              <a:t>, my lord</a:t>
            </a:r>
            <a:r>
              <a:rPr lang="en-US" altLang="en-US" dirty="0" smtClean="0"/>
              <a:t>.’ So </a:t>
            </a:r>
            <a:r>
              <a:rPr lang="en-US" altLang="en-US" dirty="0"/>
              <a:t>he said, </a:t>
            </a:r>
            <a:r>
              <a:rPr lang="en-US" altLang="en-US" dirty="0" smtClean="0"/>
              <a:t>‘These </a:t>
            </a:r>
            <a:r>
              <a:rPr lang="en-US" altLang="en-US" dirty="0"/>
              <a:t>are the two anointed ones, who stand beside the Lord of the whole </a:t>
            </a:r>
            <a:r>
              <a:rPr lang="en-US" altLang="en-US" dirty="0" smtClean="0"/>
              <a:t>earth’” (Zech. 4:13, 14)</a:t>
            </a:r>
          </a:p>
          <a:p>
            <a:pPr lvl="1"/>
            <a:r>
              <a:rPr lang="en-US" altLang="en-US" dirty="0" smtClean="0"/>
              <a:t>Likely Joshua (priestly) and Zerubbabel (regal) in rebuilding the temple of God</a:t>
            </a:r>
          </a:p>
          <a:p>
            <a:pPr lvl="1"/>
            <a:r>
              <a:rPr lang="en-US" altLang="en-US" dirty="0" smtClean="0"/>
              <a:t>Point of chapter is that assurance of success is through God’s help (Zech. 4:6)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Users\Steven\Downloads\firey-sky-over-the-sea-28386-128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0603DAFC-41D5-426E-B638-D73BD5018442}" type="slidenum">
              <a:rPr lang="en-US" altLang="en-US"/>
              <a:pPr/>
              <a:t>9</a:t>
            </a:fld>
            <a:endParaRPr lang="en-US" altLang="en-US"/>
          </a:p>
        </p:txBody>
      </p:sp>
      <p:sp>
        <p:nvSpPr>
          <p:cNvPr id="48130" name="Rectangle 2"/>
          <p:cNvSpPr>
            <a:spLocks noGrp="1" noChangeArrowheads="1"/>
          </p:cNvSpPr>
          <p:nvPr>
            <p:ph type="title"/>
          </p:nvPr>
        </p:nvSpPr>
        <p:spPr/>
        <p:txBody>
          <a:bodyPr/>
          <a:lstStyle/>
          <a:p>
            <a:r>
              <a:rPr lang="en-US" altLang="en-US"/>
              <a:t>Second Trumpet (8:8, 9)</a:t>
            </a:r>
          </a:p>
        </p:txBody>
      </p:sp>
      <p:sp>
        <p:nvSpPr>
          <p:cNvPr id="48131" name="Rectangle 3"/>
          <p:cNvSpPr>
            <a:spLocks noGrp="1" noChangeArrowheads="1"/>
          </p:cNvSpPr>
          <p:nvPr>
            <p:ph type="body" idx="1"/>
          </p:nvPr>
        </p:nvSpPr>
        <p:spPr>
          <a:xfrm>
            <a:off x="609600" y="1600200"/>
            <a:ext cx="7924800" cy="5257800"/>
          </a:xfrm>
        </p:spPr>
        <p:txBody>
          <a:bodyPr>
            <a:normAutofit fontScale="92500" lnSpcReduction="10000"/>
          </a:bodyPr>
          <a:lstStyle/>
          <a:p>
            <a:pPr marL="0" indent="0">
              <a:buNone/>
            </a:pPr>
            <a:r>
              <a:rPr lang="en-US" altLang="en-US" sz="4400" b="1" dirty="0" smtClean="0">
                <a:solidFill>
                  <a:schemeClr val="bg1"/>
                </a:solidFill>
                <a:effectLst>
                  <a:outerShdw blurRad="38100" dist="38100" dir="2700000" algn="tl">
                    <a:srgbClr val="000000">
                      <a:alpha val="43137"/>
                    </a:srgbClr>
                  </a:outerShdw>
                </a:effectLst>
              </a:rPr>
              <a:t>The Point?</a:t>
            </a:r>
          </a:p>
          <a:p>
            <a:pPr marL="800100" indent="-742950">
              <a:buFont typeface="+mj-lt"/>
              <a:buAutoNum type="arabicPeriod"/>
            </a:pPr>
            <a:r>
              <a:rPr lang="en-US" altLang="en-US" sz="4400" dirty="0" smtClean="0">
                <a:solidFill>
                  <a:schemeClr val="bg1"/>
                </a:solidFill>
                <a:effectLst>
                  <a:outerShdw blurRad="38100" dist="38100" dir="2700000" algn="tl">
                    <a:srgbClr val="000000">
                      <a:alpha val="43137"/>
                    </a:srgbClr>
                  </a:outerShdw>
                </a:effectLst>
              </a:rPr>
              <a:t>against food supply—much of the population looked to the sea for such</a:t>
            </a:r>
          </a:p>
          <a:p>
            <a:pPr marL="800100" indent="-742950">
              <a:buFont typeface="+mj-lt"/>
              <a:buAutoNum type="arabicPeriod"/>
            </a:pPr>
            <a:r>
              <a:rPr lang="en-US" altLang="en-US" sz="4400" dirty="0" smtClean="0">
                <a:solidFill>
                  <a:schemeClr val="bg1"/>
                </a:solidFill>
                <a:effectLst>
                  <a:outerShdw blurRad="38100" dist="38100" dir="2700000" algn="tl">
                    <a:srgbClr val="000000">
                      <a:alpha val="43137"/>
                    </a:srgbClr>
                  </a:outerShdw>
                </a:effectLst>
              </a:rPr>
              <a:t>against the influence of Rome over the mass of humanity (Rev. 17:1, 15)</a:t>
            </a:r>
          </a:p>
          <a:p>
            <a:pPr marL="800100" indent="-742950">
              <a:buFont typeface="+mj-lt"/>
              <a:buAutoNum type="arabicPeriod"/>
            </a:pPr>
            <a:r>
              <a:rPr lang="en-US" altLang="en-US" sz="4400" dirty="0" smtClean="0">
                <a:solidFill>
                  <a:schemeClr val="bg1"/>
                </a:solidFill>
                <a:effectLst>
                  <a:outerShdw blurRad="38100" dist="38100" dir="2700000" algn="tl">
                    <a:srgbClr val="000000">
                      <a:alpha val="43137"/>
                    </a:srgbClr>
                  </a:outerShdw>
                </a:effectLst>
              </a:rPr>
              <a:t>against Rome’s </a:t>
            </a:r>
            <a:r>
              <a:rPr lang="en-US" altLang="en-US" sz="4400" dirty="0">
                <a:solidFill>
                  <a:schemeClr val="bg1"/>
                </a:solidFill>
                <a:effectLst>
                  <a:outerShdw blurRad="38100" dist="38100" dir="2700000" algn="tl">
                    <a:srgbClr val="000000">
                      <a:alpha val="43137"/>
                    </a:srgbClr>
                  </a:outerShdw>
                </a:effectLst>
              </a:rPr>
              <a:t>Naval </a:t>
            </a:r>
            <a:r>
              <a:rPr lang="en-US" altLang="en-US" sz="4400" dirty="0" smtClean="0">
                <a:solidFill>
                  <a:schemeClr val="bg1"/>
                </a:solidFill>
                <a:effectLst>
                  <a:outerShdw blurRad="38100" dist="38100" dir="2700000" algn="tl">
                    <a:srgbClr val="000000">
                      <a:alpha val="43137"/>
                    </a:srgbClr>
                  </a:outerShdw>
                </a:effectLst>
              </a:rPr>
              <a:t>power</a:t>
            </a:r>
            <a:endParaRPr lang="en-US" altLang="en-US" sz="44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B48DE108-21E6-4A79-9EDE-F85185E6EADE}" type="slidenum">
              <a:rPr lang="en-US" altLang="en-US"/>
              <a:pPr/>
              <a:t>90</a:t>
            </a:fld>
            <a:endParaRPr lang="en-US" altLang="en-US"/>
          </a:p>
        </p:txBody>
      </p:sp>
      <p:sp>
        <p:nvSpPr>
          <p:cNvPr id="118786" name="Rectangle 2"/>
          <p:cNvSpPr>
            <a:spLocks noGrp="1" noChangeArrowheads="1"/>
          </p:cNvSpPr>
          <p:nvPr>
            <p:ph type="title"/>
          </p:nvPr>
        </p:nvSpPr>
        <p:spPr/>
        <p:txBody>
          <a:bodyPr/>
          <a:lstStyle/>
          <a:p>
            <a:r>
              <a:rPr lang="en-US" altLang="en-US" sz="3800" dirty="0"/>
              <a:t>The </a:t>
            </a:r>
            <a:r>
              <a:rPr lang="en-US" altLang="en-US" sz="3800" dirty="0" smtClean="0"/>
              <a:t>Opposition of </a:t>
            </a:r>
            <a:r>
              <a:rPr lang="en-US" altLang="en-US" sz="3800" dirty="0"/>
              <a:t>the Two Witnesses (11:3-6)</a:t>
            </a:r>
          </a:p>
        </p:txBody>
      </p:sp>
      <p:sp>
        <p:nvSpPr>
          <p:cNvPr id="118787" name="Rectangle 3"/>
          <p:cNvSpPr>
            <a:spLocks noGrp="1" noChangeArrowheads="1"/>
          </p:cNvSpPr>
          <p:nvPr>
            <p:ph type="body" idx="1"/>
          </p:nvPr>
        </p:nvSpPr>
        <p:spPr>
          <a:xfrm>
            <a:off x="381000" y="1371600"/>
            <a:ext cx="8305800" cy="4876800"/>
          </a:xfrm>
        </p:spPr>
        <p:txBody>
          <a:bodyPr/>
          <a:lstStyle/>
          <a:p>
            <a:r>
              <a:rPr lang="en-US" altLang="en-US" dirty="0"/>
              <a:t>In danger of harm (v. 5)</a:t>
            </a:r>
          </a:p>
          <a:p>
            <a:pPr lvl="1"/>
            <a:r>
              <a:rPr lang="en-US" altLang="en-US" sz="3000" dirty="0" smtClean="0"/>
              <a:t>those who oppose their message are “enemies”</a:t>
            </a:r>
            <a:endParaRPr lang="en-US" altLang="en-US" sz="3000" dirty="0"/>
          </a:p>
          <a:p>
            <a:pPr lvl="2"/>
            <a:r>
              <a:rPr lang="en-US" altLang="en-US" sz="2800" dirty="0"/>
              <a:t>the word judges the hearts of men (Heb. </a:t>
            </a:r>
            <a:r>
              <a:rPr lang="en-US" altLang="en-US" sz="2800" dirty="0" smtClean="0"/>
              <a:t>4:12; Jn. 12:48)</a:t>
            </a:r>
            <a:endParaRPr lang="en-US" altLang="en-US" sz="2800" dirty="0"/>
          </a:p>
          <a:p>
            <a:pPr lvl="2"/>
            <a:r>
              <a:rPr lang="en-US" altLang="en-US" sz="2800" dirty="0" smtClean="0"/>
              <a:t>preaching </a:t>
            </a:r>
            <a:r>
              <a:rPr lang="en-US" altLang="en-US" sz="2800" dirty="0"/>
              <a:t>the </a:t>
            </a:r>
            <a:r>
              <a:rPr lang="en-US" altLang="en-US" sz="2800" dirty="0" smtClean="0"/>
              <a:t>word judges men </a:t>
            </a:r>
            <a:r>
              <a:rPr lang="en-US" altLang="en-US" sz="2800" dirty="0" smtClean="0">
                <a:latin typeface="Arial"/>
                <a:cs typeface="Arial"/>
              </a:rPr>
              <a:t>→ </a:t>
            </a:r>
            <a:r>
              <a:rPr lang="en-US" altLang="en-US" sz="2800" dirty="0" smtClean="0"/>
              <a:t>men opposed being judged </a:t>
            </a:r>
            <a:r>
              <a:rPr lang="en-US" altLang="en-US" sz="2800" dirty="0" smtClean="0">
                <a:latin typeface="Arial"/>
                <a:cs typeface="Arial"/>
              </a:rPr>
              <a:t>→ opponents </a:t>
            </a:r>
            <a:r>
              <a:rPr lang="en-US" altLang="en-US" sz="2800" dirty="0" smtClean="0"/>
              <a:t>become enemies of preachers and of God</a:t>
            </a:r>
          </a:p>
          <a:p>
            <a:pPr lvl="2"/>
            <a:r>
              <a:rPr lang="en-US" altLang="en-US" sz="2800" dirty="0"/>
              <a:t>e</a:t>
            </a:r>
            <a:r>
              <a:rPr lang="en-US" altLang="en-US" sz="2800" dirty="0" smtClean="0"/>
              <a:t>rror always opposes truth (Jn. 3:19, 20)</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fade">
                                      <p:cBhvr>
                                        <p:cTn id="12" dur="10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fade">
                                      <p:cBhvr>
                                        <p:cTn id="17" dur="1000"/>
                                        <p:tgtEl>
                                          <p:spTgt spid="118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fade">
                                      <p:cBhvr>
                                        <p:cTn id="22" dur="1000"/>
                                        <p:tgtEl>
                                          <p:spTgt spid="11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fade">
                                      <p:cBhvr>
                                        <p:cTn id="27" dur="10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solidFill>
                  <a:srgbClr val="000000"/>
                </a:solidFill>
              </a:rPr>
              <a:t>7 Trumpets</a:t>
            </a:r>
          </a:p>
        </p:txBody>
      </p:sp>
      <p:sp>
        <p:nvSpPr>
          <p:cNvPr id="5" name="Slide Number Placeholder 5"/>
          <p:cNvSpPr>
            <a:spLocks noGrp="1"/>
          </p:cNvSpPr>
          <p:nvPr>
            <p:ph type="sldNum" sz="quarter" idx="12"/>
          </p:nvPr>
        </p:nvSpPr>
        <p:spPr/>
        <p:txBody>
          <a:bodyPr/>
          <a:lstStyle/>
          <a:p>
            <a:fld id="{B48DE108-21E6-4A79-9EDE-F85185E6EADE}" type="slidenum">
              <a:rPr lang="en-US" altLang="en-US">
                <a:solidFill>
                  <a:srgbClr val="000000"/>
                </a:solidFill>
              </a:rPr>
              <a:pPr/>
              <a:t>91</a:t>
            </a:fld>
            <a:endParaRPr lang="en-US" altLang="en-US">
              <a:solidFill>
                <a:srgbClr val="000000"/>
              </a:solidFill>
            </a:endParaRPr>
          </a:p>
        </p:txBody>
      </p:sp>
      <p:sp>
        <p:nvSpPr>
          <p:cNvPr id="118786" name="Rectangle 2"/>
          <p:cNvSpPr>
            <a:spLocks noGrp="1" noChangeArrowheads="1"/>
          </p:cNvSpPr>
          <p:nvPr>
            <p:ph type="title"/>
          </p:nvPr>
        </p:nvSpPr>
        <p:spPr/>
        <p:txBody>
          <a:bodyPr/>
          <a:lstStyle/>
          <a:p>
            <a:r>
              <a:rPr lang="en-US" altLang="en-US" sz="3800" dirty="0"/>
              <a:t>The </a:t>
            </a:r>
            <a:r>
              <a:rPr lang="en-US" altLang="en-US" sz="3800" dirty="0" smtClean="0"/>
              <a:t>Opposition of </a:t>
            </a:r>
            <a:r>
              <a:rPr lang="en-US" altLang="en-US" sz="3800" dirty="0"/>
              <a:t>the Two Witnesses (11:3-6)</a:t>
            </a:r>
          </a:p>
        </p:txBody>
      </p:sp>
      <p:sp>
        <p:nvSpPr>
          <p:cNvPr id="118787" name="Rectangle 3"/>
          <p:cNvSpPr>
            <a:spLocks noGrp="1" noChangeArrowheads="1"/>
          </p:cNvSpPr>
          <p:nvPr>
            <p:ph type="body" idx="1"/>
          </p:nvPr>
        </p:nvSpPr>
        <p:spPr>
          <a:xfrm>
            <a:off x="381000" y="1371600"/>
            <a:ext cx="8305800" cy="4876800"/>
          </a:xfrm>
        </p:spPr>
        <p:txBody>
          <a:bodyPr>
            <a:normAutofit/>
          </a:bodyPr>
          <a:lstStyle/>
          <a:p>
            <a:r>
              <a:rPr lang="en-US" altLang="en-US" dirty="0"/>
              <a:t>In danger of harm (v. 5)</a:t>
            </a:r>
          </a:p>
          <a:p>
            <a:pPr lvl="1"/>
            <a:r>
              <a:rPr lang="en-US" altLang="en-US" sz="3000" dirty="0" smtClean="0"/>
              <a:t>if (when) anyone </a:t>
            </a:r>
            <a:r>
              <a:rPr lang="en-US" altLang="en-US" sz="3000" dirty="0"/>
              <a:t>“wants” to harm them then they will be destroyed with </a:t>
            </a:r>
            <a:r>
              <a:rPr lang="en-US" altLang="en-US" sz="3000" dirty="0" smtClean="0"/>
              <a:t>fire from which proceeds from their mouths</a:t>
            </a:r>
          </a:p>
          <a:p>
            <a:pPr lvl="2"/>
            <a:r>
              <a:rPr lang="en-US" altLang="en-US" sz="2800" dirty="0"/>
              <a:t>f</a:t>
            </a:r>
            <a:r>
              <a:rPr lang="en-US" altLang="en-US" sz="2800" dirty="0" smtClean="0"/>
              <a:t>ire is from their mouths—Jeremiah 5:14</a:t>
            </a:r>
            <a:endParaRPr lang="en-US" altLang="en-US" sz="2800" dirty="0"/>
          </a:p>
          <a:p>
            <a:pPr lvl="2"/>
            <a:r>
              <a:rPr lang="en-US" altLang="en-US" sz="2800" dirty="0" smtClean="0"/>
              <a:t>to oppose gospel preaching is to do so at your own peril (</a:t>
            </a:r>
            <a:r>
              <a:rPr lang="en-US" altLang="en-US" sz="2800" dirty="0"/>
              <a:t>2 Thess. 1:7-9</a:t>
            </a:r>
            <a:r>
              <a:rPr lang="en-US" altLang="en-US" sz="2800" dirty="0" smtClean="0"/>
              <a:t>)</a:t>
            </a:r>
            <a:endParaRPr lang="en-US" altLang="en-US" sz="2800" dirty="0"/>
          </a:p>
        </p:txBody>
      </p:sp>
      <p:sp>
        <p:nvSpPr>
          <p:cNvPr id="2" name="TextBox 1"/>
          <p:cNvSpPr txBox="1"/>
          <p:nvPr/>
        </p:nvSpPr>
        <p:spPr>
          <a:xfrm>
            <a:off x="381001" y="4852035"/>
            <a:ext cx="8305800" cy="1548765"/>
          </a:xfrm>
          <a:prstGeom prst="snipRoundRect">
            <a:avLst>
              <a:gd name="adj1" fmla="val 16667"/>
              <a:gd name="adj2" fmla="val 30586"/>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0" lvl="2" algn="ctr"/>
            <a:r>
              <a:rPr lang="en-US" altLang="en-US" sz="3600" spc="300" dirty="0"/>
              <a:t>What is the message of “hellfire” to the unrighteous?</a:t>
            </a:r>
          </a:p>
          <a:p>
            <a:endParaRPr lang="en-US" dirty="0"/>
          </a:p>
        </p:txBody>
      </p:sp>
    </p:spTree>
    <p:extLst>
      <p:ext uri="{BB962C8B-B14F-4D97-AF65-F5344CB8AC3E}">
        <p14:creationId xmlns:p14="http://schemas.microsoft.com/office/powerpoint/2010/main" val="38521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1000"/>
                                        <p:tgtEl>
                                          <p:spTgt spid="1187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Effect transition="in" filter="fade">
                                      <p:cBhvr>
                                        <p:cTn id="12" dur="1000"/>
                                        <p:tgtEl>
                                          <p:spTgt spid="118787">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8787">
                                            <p:txEl>
                                              <p:pRg st="3" end="3"/>
                                            </p:txEl>
                                          </p:spTgt>
                                        </p:tgtEl>
                                        <p:attrNameLst>
                                          <p:attrName>style.visibility</p:attrName>
                                        </p:attrNameLst>
                                      </p:cBhvr>
                                      <p:to>
                                        <p:strVal val="visible"/>
                                      </p:to>
                                    </p:set>
                                    <p:animEffect transition="in" filter="fade">
                                      <p:cBhvr>
                                        <p:cTn id="16" dur="1000"/>
                                        <p:tgtEl>
                                          <p:spTgt spid="1187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7 Trumpets</a:t>
            </a:r>
          </a:p>
        </p:txBody>
      </p:sp>
      <p:sp>
        <p:nvSpPr>
          <p:cNvPr id="5" name="Slide Number Placeholder 5"/>
          <p:cNvSpPr>
            <a:spLocks noGrp="1"/>
          </p:cNvSpPr>
          <p:nvPr>
            <p:ph type="sldNum" sz="quarter" idx="12"/>
          </p:nvPr>
        </p:nvSpPr>
        <p:spPr/>
        <p:txBody>
          <a:bodyPr/>
          <a:lstStyle/>
          <a:p>
            <a:fld id="{5FF1CB38-C507-4882-BAEB-E4AF71CDC1C5}" type="slidenum">
              <a:rPr lang="en-US" altLang="en-US"/>
              <a:pPr/>
              <a:t>92</a:t>
            </a:fld>
            <a:endParaRPr lang="en-US" altLang="en-US"/>
          </a:p>
        </p:txBody>
      </p:sp>
      <p:sp>
        <p:nvSpPr>
          <p:cNvPr id="119810" name="Rectangle 2"/>
          <p:cNvSpPr>
            <a:spLocks noGrp="1" noChangeArrowheads="1"/>
          </p:cNvSpPr>
          <p:nvPr>
            <p:ph type="title"/>
          </p:nvPr>
        </p:nvSpPr>
        <p:spPr/>
        <p:txBody>
          <a:bodyPr/>
          <a:lstStyle/>
          <a:p>
            <a:r>
              <a:rPr lang="en-US" altLang="en-US" sz="3800" dirty="0"/>
              <a:t>The Power of the Two Witnesses (11:3-6)</a:t>
            </a:r>
          </a:p>
        </p:txBody>
      </p:sp>
      <p:sp>
        <p:nvSpPr>
          <p:cNvPr id="119811" name="Rectangle 3"/>
          <p:cNvSpPr>
            <a:spLocks noGrp="1" noChangeArrowheads="1"/>
          </p:cNvSpPr>
          <p:nvPr>
            <p:ph type="body" idx="1"/>
          </p:nvPr>
        </p:nvSpPr>
        <p:spPr/>
        <p:txBody>
          <a:bodyPr/>
          <a:lstStyle/>
          <a:p>
            <a:pPr>
              <a:lnSpc>
                <a:spcPct val="90000"/>
              </a:lnSpc>
            </a:pPr>
            <a:r>
              <a:rPr lang="en-US" altLang="en-US" dirty="0" smtClean="0"/>
              <a:t>Power to shut heaven, so no rain falls (11:6)</a:t>
            </a:r>
          </a:p>
          <a:p>
            <a:pPr lvl="1">
              <a:lnSpc>
                <a:spcPct val="90000"/>
              </a:lnSpc>
            </a:pPr>
            <a:r>
              <a:rPr lang="en-US" altLang="en-US" dirty="0" smtClean="0"/>
              <a:t>Like Elijah (Lk. 4:25)</a:t>
            </a:r>
          </a:p>
          <a:p>
            <a:pPr>
              <a:lnSpc>
                <a:spcPct val="90000"/>
              </a:lnSpc>
            </a:pPr>
            <a:r>
              <a:rPr lang="en-US" altLang="en-US" dirty="0" smtClean="0"/>
              <a:t>Power over waters to turn to blood, strike earth with plagues (11:6)</a:t>
            </a:r>
          </a:p>
          <a:p>
            <a:pPr lvl="1">
              <a:lnSpc>
                <a:spcPct val="90000"/>
              </a:lnSpc>
            </a:pPr>
            <a:r>
              <a:rPr lang="en-US" altLang="en-US" dirty="0" smtClean="0"/>
              <a:t>Like Moses (Ex. 7-10)</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Are They?</a:t>
            </a:r>
            <a:endParaRPr lang="en-US" dirty="0"/>
          </a:p>
        </p:txBody>
      </p:sp>
      <p:sp>
        <p:nvSpPr>
          <p:cNvPr id="3" name="Content Placeholder 2"/>
          <p:cNvSpPr>
            <a:spLocks noGrp="1"/>
          </p:cNvSpPr>
          <p:nvPr>
            <p:ph idx="1"/>
          </p:nvPr>
        </p:nvSpPr>
        <p:spPr/>
        <p:txBody>
          <a:bodyPr/>
          <a:lstStyle/>
          <a:p>
            <a:r>
              <a:rPr lang="en-US" dirty="0" smtClean="0"/>
              <a:t>Are they literally Joshua and Zerubbabel?</a:t>
            </a:r>
          </a:p>
          <a:p>
            <a:pPr lvl="1"/>
            <a:r>
              <a:rPr lang="en-US" dirty="0" smtClean="0"/>
              <a:t>NO!</a:t>
            </a:r>
          </a:p>
          <a:p>
            <a:r>
              <a:rPr lang="en-US" dirty="0" smtClean="0"/>
              <a:t>Are they literally Elijah and Moses?</a:t>
            </a:r>
          </a:p>
          <a:p>
            <a:pPr lvl="1"/>
            <a:r>
              <a:rPr lang="en-US" dirty="0" smtClean="0"/>
              <a:t>NO!</a:t>
            </a:r>
          </a:p>
          <a:p>
            <a:r>
              <a:rPr lang="en-US" dirty="0" smtClean="0"/>
              <a:t>Are they the Law and the Prophets?</a:t>
            </a:r>
          </a:p>
          <a:p>
            <a:pPr lvl="1"/>
            <a:r>
              <a:rPr lang="en-US" dirty="0" smtClean="0"/>
              <a:t>NO!</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93</a:t>
            </a:fld>
            <a:endParaRPr lang="en-US" altLang="en-US"/>
          </a:p>
        </p:txBody>
      </p:sp>
    </p:spTree>
    <p:extLst>
      <p:ext uri="{BB962C8B-B14F-4D97-AF65-F5344CB8AC3E}">
        <p14:creationId xmlns:p14="http://schemas.microsoft.com/office/powerpoint/2010/main" val="6169636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p:txBody>
          <a:bodyPr/>
          <a:lstStyle/>
          <a:p>
            <a:r>
              <a:rPr lang="en-US" dirty="0" smtClean="0"/>
              <a:t>What would the original readers think?</a:t>
            </a:r>
          </a:p>
          <a:p>
            <a:r>
              <a:rPr lang="en-US" dirty="0" smtClean="0"/>
              <a:t>What did the two witnesses do 11:7?</a:t>
            </a:r>
          </a:p>
          <a:p>
            <a:pPr lvl="1"/>
            <a:r>
              <a:rPr lang="en-US" dirty="0" smtClean="0"/>
              <a:t>“TESTIFIED”</a:t>
            </a:r>
          </a:p>
          <a:p>
            <a:pPr lvl="1"/>
            <a:r>
              <a:rPr lang="en-US" dirty="0" smtClean="0"/>
              <a:t>Has there not already been testifying?</a:t>
            </a:r>
          </a:p>
          <a:p>
            <a:pPr lvl="2"/>
            <a:r>
              <a:rPr lang="en-US" sz="2800" dirty="0" smtClean="0"/>
              <a:t>See 1:1, 2, 9; 6:9; 12:11, 17</a:t>
            </a:r>
          </a:p>
          <a:p>
            <a:pPr lvl="2"/>
            <a:r>
              <a:rPr lang="en-US" sz="2800" dirty="0" smtClean="0"/>
              <a:t>Was testifying the act of a select few or all the members of the church?</a:t>
            </a:r>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94</a:t>
            </a:fld>
            <a:endParaRPr lang="en-US" altLang="en-US"/>
          </a:p>
        </p:txBody>
      </p:sp>
    </p:spTree>
    <p:extLst>
      <p:ext uri="{BB962C8B-B14F-4D97-AF65-F5344CB8AC3E}">
        <p14:creationId xmlns:p14="http://schemas.microsoft.com/office/powerpoint/2010/main" val="9495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a:xfrm>
            <a:off x="609600" y="1600200"/>
            <a:ext cx="8077200" cy="4234220"/>
          </a:xfrm>
        </p:spPr>
        <p:txBody>
          <a:bodyPr>
            <a:normAutofit lnSpcReduction="10000"/>
          </a:bodyPr>
          <a:lstStyle/>
          <a:p>
            <a:r>
              <a:rPr lang="en-US" sz="3000" dirty="0" smtClean="0"/>
              <a:t>How are the two witnesses described (11:4)? </a:t>
            </a:r>
          </a:p>
          <a:p>
            <a:pPr lvl="1"/>
            <a:r>
              <a:rPr lang="en-US" dirty="0" smtClean="0"/>
              <a:t>Olive Trees and Lampstands!</a:t>
            </a:r>
          </a:p>
          <a:p>
            <a:pPr lvl="1"/>
            <a:r>
              <a:rPr lang="en-US" dirty="0" smtClean="0"/>
              <a:t>Have there been lampstands already and what were they?</a:t>
            </a:r>
          </a:p>
          <a:p>
            <a:pPr lvl="2"/>
            <a:r>
              <a:rPr lang="en-US" dirty="0" smtClean="0"/>
              <a:t>"</a:t>
            </a:r>
            <a:r>
              <a:rPr lang="en-US" dirty="0"/>
              <a:t>The mystery of the seven stars which you saw in My right hand, and the seven golden lampstands: The seven stars are the angels of the seven churches, and the seven lampstands which you saw are the seven </a:t>
            </a:r>
            <a:r>
              <a:rPr lang="en-US" dirty="0" smtClean="0"/>
              <a:t>churches” (Rev. 1:20)</a:t>
            </a:r>
            <a:endParaRPr lang="en-US" dirty="0"/>
          </a:p>
        </p:txBody>
      </p:sp>
      <p:sp>
        <p:nvSpPr>
          <p:cNvPr id="4" name="Footer Placeholder 3"/>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95</a:t>
            </a:fld>
            <a:endParaRPr lang="en-US" altLang="en-US">
              <a:solidFill>
                <a:srgbClr val="000000"/>
              </a:solidFill>
            </a:endParaRPr>
          </a:p>
        </p:txBody>
      </p:sp>
      <p:sp>
        <p:nvSpPr>
          <p:cNvPr id="6" name="TextBox 5"/>
          <p:cNvSpPr txBox="1"/>
          <p:nvPr/>
        </p:nvSpPr>
        <p:spPr>
          <a:xfrm>
            <a:off x="381000" y="5834420"/>
            <a:ext cx="8382000" cy="871180"/>
          </a:xfrm>
          <a:prstGeom prst="round2SameRect">
            <a:avLst>
              <a:gd name="adj1" fmla="val 49710"/>
              <a:gd name="adj2" fmla="val 0"/>
            </a:avLst>
          </a:prstGeom>
          <a:ln>
            <a:solidFill>
              <a:schemeClr val="bg1">
                <a:lumMod val="6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solidFill>
                  <a:srgbClr val="C00000"/>
                </a:solidFill>
              </a:rPr>
              <a:t>Every member of the body of Christ is to supply light to the world (Mat. 5:14-16; 2 Cor. 4:6; Eph. 5:8; Phil. 2:15)!</a:t>
            </a:r>
            <a:endParaRPr lang="en-US" sz="2400" dirty="0">
              <a:solidFill>
                <a:srgbClr val="C00000"/>
              </a:solidFill>
            </a:endParaRPr>
          </a:p>
        </p:txBody>
      </p:sp>
    </p:spTree>
    <p:extLst>
      <p:ext uri="{BB962C8B-B14F-4D97-AF65-F5344CB8AC3E}">
        <p14:creationId xmlns:p14="http://schemas.microsoft.com/office/powerpoint/2010/main" val="2932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648200"/>
          </a:xfrm>
        </p:spPr>
        <p:txBody>
          <a:bodyPr>
            <a:normAutofit/>
          </a:bodyPr>
          <a:lstStyle/>
          <a:p>
            <a:r>
              <a:rPr lang="en-US" sz="3500" dirty="0" smtClean="0"/>
              <a:t>What do the olive trees mean? </a:t>
            </a:r>
            <a:endParaRPr lang="en-US" sz="3500" dirty="0"/>
          </a:p>
          <a:p>
            <a:pPr lvl="1"/>
            <a:r>
              <a:rPr lang="en-US" dirty="0" smtClean="0"/>
              <a:t>The two olive trees were in code for the </a:t>
            </a:r>
            <a:r>
              <a:rPr lang="en-US" dirty="0" smtClean="0">
                <a:solidFill>
                  <a:srgbClr val="7030A0"/>
                </a:solidFill>
              </a:rPr>
              <a:t>regal </a:t>
            </a:r>
            <a:r>
              <a:rPr lang="en-US" dirty="0" smtClean="0"/>
              <a:t>work of Zerubbabel and the </a:t>
            </a:r>
            <a:r>
              <a:rPr lang="en-US" dirty="0" smtClean="0">
                <a:solidFill>
                  <a:srgbClr val="C00000"/>
                </a:solidFill>
              </a:rPr>
              <a:t>priestly</a:t>
            </a:r>
            <a:r>
              <a:rPr lang="en-US" dirty="0" smtClean="0"/>
              <a:t> work of Joshua (Zechariah 4)</a:t>
            </a:r>
          </a:p>
          <a:p>
            <a:pPr lvl="1"/>
            <a:r>
              <a:rPr lang="en-US" dirty="0" smtClean="0"/>
              <a:t>Have there been any kings and priests thus far?</a:t>
            </a:r>
          </a:p>
          <a:p>
            <a:pPr lvl="2"/>
            <a:r>
              <a:rPr lang="en-US" sz="2600" dirty="0" smtClean="0"/>
              <a:t>“</a:t>
            </a:r>
            <a:r>
              <a:rPr lang="en-US" sz="2600" dirty="0"/>
              <a:t>and has made </a:t>
            </a:r>
            <a:r>
              <a:rPr lang="en-US" sz="2600" dirty="0">
                <a:latin typeface="Arial Black" panose="020B0A04020102020204" pitchFamily="34" charset="0"/>
                <a:cs typeface="Aharoni" panose="02010803020104030203" pitchFamily="2" charset="-79"/>
              </a:rPr>
              <a:t>us</a:t>
            </a:r>
            <a:r>
              <a:rPr lang="en-US" sz="2600" dirty="0"/>
              <a:t> </a:t>
            </a:r>
            <a:r>
              <a:rPr lang="en-US" sz="2600" dirty="0">
                <a:solidFill>
                  <a:srgbClr val="7030A0"/>
                </a:solidFill>
              </a:rPr>
              <a:t>kings</a:t>
            </a:r>
            <a:r>
              <a:rPr lang="en-US" sz="2600" dirty="0"/>
              <a:t> and </a:t>
            </a:r>
            <a:r>
              <a:rPr lang="en-US" sz="2600" dirty="0">
                <a:solidFill>
                  <a:srgbClr val="C00000"/>
                </a:solidFill>
              </a:rPr>
              <a:t>priests</a:t>
            </a:r>
            <a:r>
              <a:rPr lang="en-US" sz="2600" dirty="0"/>
              <a:t> to His God and Father, to Him be glory and dominion forever and ever. </a:t>
            </a:r>
            <a:r>
              <a:rPr lang="en-US" sz="2600" dirty="0" smtClean="0"/>
              <a:t>Amen.” (Rev. 1:6; cf. 5:10)</a:t>
            </a:r>
            <a:endParaRPr lang="en-US" sz="2600" dirty="0"/>
          </a:p>
        </p:txBody>
      </p:sp>
      <p:sp>
        <p:nvSpPr>
          <p:cNvPr id="4" name="Footer Placeholder 3"/>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96</a:t>
            </a:fld>
            <a:endParaRPr lang="en-US" altLang="en-US">
              <a:solidFill>
                <a:srgbClr val="000000"/>
              </a:solidFill>
            </a:endParaRPr>
          </a:p>
        </p:txBody>
      </p:sp>
      <p:sp>
        <p:nvSpPr>
          <p:cNvPr id="6" name="Title 5"/>
          <p:cNvSpPr>
            <a:spLocks noGrp="1"/>
          </p:cNvSpPr>
          <p:nvPr>
            <p:ph type="title"/>
          </p:nvPr>
        </p:nvSpPr>
        <p:spPr/>
        <p:txBody>
          <a:bodyPr/>
          <a:lstStyle/>
          <a:p>
            <a:r>
              <a:rPr lang="en-US" dirty="0" smtClean="0"/>
              <a:t>Ask:</a:t>
            </a:r>
            <a:endParaRPr lang="en-US" dirty="0"/>
          </a:p>
        </p:txBody>
      </p:sp>
    </p:spTree>
    <p:extLst>
      <p:ext uri="{BB962C8B-B14F-4D97-AF65-F5344CB8AC3E}">
        <p14:creationId xmlns:p14="http://schemas.microsoft.com/office/powerpoint/2010/main" val="276535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a:xfrm>
            <a:off x="609600" y="1600200"/>
            <a:ext cx="8077200" cy="4648200"/>
          </a:xfrm>
        </p:spPr>
        <p:txBody>
          <a:bodyPr>
            <a:normAutofit/>
          </a:bodyPr>
          <a:lstStyle/>
          <a:p>
            <a:r>
              <a:rPr lang="en-US" dirty="0" smtClean="0"/>
              <a:t>Does anyone want to harm the witnesses (11:5)?</a:t>
            </a:r>
          </a:p>
          <a:p>
            <a:r>
              <a:rPr lang="en-US" dirty="0" smtClean="0"/>
              <a:t>Has anyone been harmed so far?</a:t>
            </a:r>
          </a:p>
          <a:p>
            <a:pPr lvl="1"/>
            <a:r>
              <a:rPr lang="en-US" dirty="0" smtClean="0"/>
              <a:t>See 1:9; 2:9, 10; 3:10; 7:14</a:t>
            </a:r>
          </a:p>
        </p:txBody>
      </p:sp>
      <p:sp>
        <p:nvSpPr>
          <p:cNvPr id="4" name="Footer Placeholder 3"/>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97</a:t>
            </a:fld>
            <a:endParaRPr lang="en-US" altLang="en-US">
              <a:solidFill>
                <a:srgbClr val="000000"/>
              </a:solidFill>
            </a:endParaRPr>
          </a:p>
        </p:txBody>
      </p:sp>
    </p:spTree>
    <p:extLst>
      <p:ext uri="{BB962C8B-B14F-4D97-AF65-F5344CB8AC3E}">
        <p14:creationId xmlns:p14="http://schemas.microsoft.com/office/powerpoint/2010/main" val="35813496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a:xfrm>
            <a:off x="609600" y="1600200"/>
            <a:ext cx="8077200" cy="4648200"/>
          </a:xfrm>
        </p:spPr>
        <p:txBody>
          <a:bodyPr>
            <a:normAutofit/>
          </a:bodyPr>
          <a:lstStyle/>
          <a:p>
            <a:r>
              <a:rPr lang="en-US" dirty="0" smtClean="0"/>
              <a:t>Were the two witnesses killed (11:7)?</a:t>
            </a:r>
          </a:p>
          <a:p>
            <a:r>
              <a:rPr lang="en-US" dirty="0" smtClean="0"/>
              <a:t>Were there any killings already going on?</a:t>
            </a:r>
          </a:p>
          <a:p>
            <a:pPr lvl="1"/>
            <a:r>
              <a:rPr lang="en-US" dirty="0" smtClean="0"/>
              <a:t>See 2:13; 6:9</a:t>
            </a:r>
          </a:p>
          <a:p>
            <a:pPr lvl="1"/>
            <a:r>
              <a:rPr lang="en-US" dirty="0" smtClean="0"/>
              <a:t>More would die 6:11</a:t>
            </a:r>
          </a:p>
        </p:txBody>
      </p:sp>
      <p:sp>
        <p:nvSpPr>
          <p:cNvPr id="4" name="Footer Placeholder 3"/>
          <p:cNvSpPr>
            <a:spLocks noGrp="1"/>
          </p:cNvSpPr>
          <p:nvPr>
            <p:ph type="ftr" sz="quarter" idx="11"/>
          </p:nvPr>
        </p:nvSpPr>
        <p:spPr/>
        <p:txBody>
          <a:bodyPr/>
          <a:lstStyle/>
          <a:p>
            <a:r>
              <a:rPr lang="en-US" altLang="en-US" smtClean="0">
                <a:solidFill>
                  <a:srgbClr val="000000"/>
                </a:solidFill>
              </a:rPr>
              <a:t>7 Trumpets</a:t>
            </a:r>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solidFill>
                  <a:srgbClr val="000000"/>
                </a:solidFill>
              </a:rPr>
              <a:pPr/>
              <a:t>98</a:t>
            </a:fld>
            <a:endParaRPr lang="en-US" altLang="en-US">
              <a:solidFill>
                <a:srgbClr val="000000"/>
              </a:solidFill>
            </a:endParaRPr>
          </a:p>
        </p:txBody>
      </p:sp>
    </p:spTree>
    <p:extLst>
      <p:ext uri="{BB962C8B-B14F-4D97-AF65-F5344CB8AC3E}">
        <p14:creationId xmlns:p14="http://schemas.microsoft.com/office/powerpoint/2010/main" val="12569201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lstStyle/>
          <a:p>
            <a:r>
              <a:rPr lang="en-US" dirty="0" smtClean="0"/>
              <a:t>“…Who would Christians in John’s day have believed the two witnesses were? Their first thoughts would surely have been of Christian friends who had already died for the faith. Then, as they continued to think about it, wouldn’t they have realized that the scenario outlined </a:t>
            </a:r>
            <a:r>
              <a:rPr lang="en-US" i="1" dirty="0" smtClean="0"/>
              <a:t>their own</a:t>
            </a:r>
            <a:r>
              <a:rPr lang="en-US" dirty="0" smtClean="0"/>
              <a:t> future?”</a:t>
            </a:r>
            <a:endParaRPr lang="en-US" dirty="0"/>
          </a:p>
        </p:txBody>
      </p:sp>
      <p:sp>
        <p:nvSpPr>
          <p:cNvPr id="4" name="Footer Placeholder 3"/>
          <p:cNvSpPr>
            <a:spLocks noGrp="1"/>
          </p:cNvSpPr>
          <p:nvPr>
            <p:ph type="ftr" sz="quarter" idx="11"/>
          </p:nvPr>
        </p:nvSpPr>
        <p:spPr/>
        <p:txBody>
          <a:bodyPr/>
          <a:lstStyle/>
          <a:p>
            <a:r>
              <a:rPr lang="en-US" altLang="en-US" smtClean="0"/>
              <a:t>7 Trumpets</a:t>
            </a:r>
            <a:endParaRPr lang="en-US" altLang="en-US"/>
          </a:p>
        </p:txBody>
      </p:sp>
      <p:sp>
        <p:nvSpPr>
          <p:cNvPr id="5" name="Slide Number Placeholder 4"/>
          <p:cNvSpPr>
            <a:spLocks noGrp="1"/>
          </p:cNvSpPr>
          <p:nvPr>
            <p:ph type="sldNum" sz="quarter" idx="12"/>
          </p:nvPr>
        </p:nvSpPr>
        <p:spPr/>
        <p:txBody>
          <a:bodyPr/>
          <a:lstStyle/>
          <a:p>
            <a:fld id="{C185F0D1-6787-44E0-A9F2-B824942D3EC8}" type="slidenum">
              <a:rPr lang="en-US" altLang="en-US" smtClean="0"/>
              <a:pPr/>
              <a:t>99</a:t>
            </a:fld>
            <a:endParaRPr lang="en-US" altLang="en-US"/>
          </a:p>
        </p:txBody>
      </p:sp>
      <p:sp>
        <p:nvSpPr>
          <p:cNvPr id="6" name="TextBox 5"/>
          <p:cNvSpPr txBox="1"/>
          <p:nvPr/>
        </p:nvSpPr>
        <p:spPr>
          <a:xfrm>
            <a:off x="1676400" y="5835134"/>
            <a:ext cx="5818772" cy="369332"/>
          </a:xfrm>
          <a:prstGeom prst="rect">
            <a:avLst/>
          </a:prstGeom>
          <a:noFill/>
        </p:spPr>
        <p:txBody>
          <a:bodyPr wrap="none" rtlCol="0">
            <a:spAutoFit/>
          </a:bodyPr>
          <a:lstStyle/>
          <a:p>
            <a:r>
              <a:rPr lang="en-US" dirty="0" smtClean="0"/>
              <a:t>(</a:t>
            </a:r>
            <a:r>
              <a:rPr lang="en-US" i="1" dirty="0" smtClean="0"/>
              <a:t>Truth For Today Commentary, </a:t>
            </a:r>
            <a:r>
              <a:rPr lang="en-US" dirty="0" smtClean="0"/>
              <a:t>Revelation 1-11, p. 430)</a:t>
            </a:r>
            <a:endParaRPr lang="en-US" dirty="0"/>
          </a:p>
        </p:txBody>
      </p:sp>
    </p:spTree>
    <p:extLst>
      <p:ext uri="{BB962C8B-B14F-4D97-AF65-F5344CB8AC3E}">
        <p14:creationId xmlns:p14="http://schemas.microsoft.com/office/powerpoint/2010/main" val="241259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6137</TotalTime>
  <Words>7599</Words>
  <Application>Microsoft Office PowerPoint</Application>
  <PresentationFormat>On-screen Show (4:3)</PresentationFormat>
  <Paragraphs>1088</Paragraphs>
  <Slides>138</Slides>
  <Notes>50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138</vt:i4>
      </vt:variant>
    </vt:vector>
  </HeadingPairs>
  <TitlesOfParts>
    <vt:vector size="157" baseType="lpstr">
      <vt:lpstr>Arial</vt:lpstr>
      <vt:lpstr>Boulder</vt:lpstr>
      <vt:lpstr>Wingdings</vt:lpstr>
      <vt:lpstr>Arno Pro Smbd Display</vt:lpstr>
      <vt:lpstr>Times New Roman</vt:lpstr>
      <vt:lpstr>Berlin Sans FB Demi</vt:lpstr>
      <vt:lpstr>Arno Pro</vt:lpstr>
      <vt:lpstr>Rockwell Extra Bold</vt:lpstr>
      <vt:lpstr>Arial Black</vt:lpstr>
      <vt:lpstr>Calisto MT</vt:lpstr>
      <vt:lpstr>Aharoni</vt:lpstr>
      <vt:lpstr>Georgia</vt:lpstr>
      <vt:lpstr>Logic lodger</vt:lpstr>
      <vt:lpstr>Bwgrkl</vt:lpstr>
      <vt:lpstr>Calibri</vt:lpstr>
      <vt:lpstr>Eras Bold ITC</vt:lpstr>
      <vt:lpstr>Wingdings 2</vt:lpstr>
      <vt:lpstr>Bernard MT Condensed</vt:lpstr>
      <vt:lpstr>Radial</vt:lpstr>
      <vt:lpstr>The Seven Trumpets</vt:lpstr>
      <vt:lpstr>Seals To Trumpets</vt:lpstr>
      <vt:lpstr>Prepare to Sound (8:6)</vt:lpstr>
      <vt:lpstr>Reasons For Rome’s Fall</vt:lpstr>
      <vt:lpstr>First Trumpet (8:7)</vt:lpstr>
      <vt:lpstr>First Trumpet (8:7)</vt:lpstr>
      <vt:lpstr>Second Trumpet (8:8, 9)</vt:lpstr>
      <vt:lpstr>Second Trumpet (8:8, 9)</vt:lpstr>
      <vt:lpstr>Second Trumpet (8:8, 9)</vt:lpstr>
      <vt:lpstr>Third Trumpet (8:10, 11)</vt:lpstr>
      <vt:lpstr>Fourth Trumpet (8:12)</vt:lpstr>
      <vt:lpstr>Fourth Trumpet (8:12)</vt:lpstr>
      <vt:lpstr>3 Woes (8:13)</vt:lpstr>
      <vt:lpstr>Applications</vt:lpstr>
      <vt:lpstr>Fifth Trumpet (9:1-12), 1st WOE</vt:lpstr>
      <vt:lpstr>Out from the pit (9:2, 3)</vt:lpstr>
      <vt:lpstr>The Locusts (9:4-11)</vt:lpstr>
      <vt:lpstr>The Locusts (9:4-11)</vt:lpstr>
      <vt:lpstr>The Locusts (9:4-11)</vt:lpstr>
      <vt:lpstr>The Locusts (9:4-11)</vt:lpstr>
      <vt:lpstr>The Locusts (9:4-11)</vt:lpstr>
      <vt:lpstr>The Description</vt:lpstr>
      <vt:lpstr>The Locusts (9:4-11)</vt:lpstr>
      <vt:lpstr>The Point Of The Fifth Trumpet</vt:lpstr>
      <vt:lpstr>Sixth Trumpet (9:13-21), 2nd WOE</vt:lpstr>
      <vt:lpstr>The Message (v. 14)</vt:lpstr>
      <vt:lpstr>The Message (v. 14)</vt:lpstr>
      <vt:lpstr>The Message (v. 14)</vt:lpstr>
      <vt:lpstr>Prepared (v. 15)</vt:lpstr>
      <vt:lpstr>The number of the army (v. 16)</vt:lpstr>
      <vt:lpstr>The Horses (9:17-19)</vt:lpstr>
      <vt:lpstr>The Horses (9:17-19)</vt:lpstr>
      <vt:lpstr>The Horses (9:17-19)</vt:lpstr>
      <vt:lpstr>The Horses (9:17-19)</vt:lpstr>
      <vt:lpstr>Robert Harkrider</vt:lpstr>
      <vt:lpstr>The Point:</vt:lpstr>
      <vt:lpstr>The Reason For Woes In Revelation</vt:lpstr>
      <vt:lpstr>Without Repentance</vt:lpstr>
      <vt:lpstr>Without Repentance</vt:lpstr>
      <vt:lpstr>Lessons</vt:lpstr>
      <vt:lpstr>Lessons</vt:lpstr>
      <vt:lpstr>Lessons</vt:lpstr>
      <vt:lpstr>Intermediate Visions 10:1 – 11:14</vt:lpstr>
      <vt:lpstr>A Mighty Angel With A Little Book</vt:lpstr>
      <vt:lpstr>Purpose of Chapters 10 &amp; 11</vt:lpstr>
      <vt:lpstr>A Mighty Angel (10:1)</vt:lpstr>
      <vt:lpstr>A Mighty Angel (10:1)</vt:lpstr>
      <vt:lpstr>A Mighty Angel (10:1)</vt:lpstr>
      <vt:lpstr>A Mighty Angel (10:2)</vt:lpstr>
      <vt:lpstr>Seven Thunders (10:3, 4)</vt:lpstr>
      <vt:lpstr>Deuteronomy 29:29</vt:lpstr>
      <vt:lpstr>The Mighty Message (10:5-7)</vt:lpstr>
      <vt:lpstr>The Mighty Oath (10:6)</vt:lpstr>
      <vt:lpstr>The Mystery of God (10:7)</vt:lpstr>
      <vt:lpstr>The Mystery of God (10:7)</vt:lpstr>
      <vt:lpstr>The Mystery of God (10:7)</vt:lpstr>
      <vt:lpstr>Extra: What are some mysteries revealed in the New Testament?</vt:lpstr>
      <vt:lpstr>The Mighty Directions (10:8-11)</vt:lpstr>
      <vt:lpstr>(Job 23:12)</vt:lpstr>
      <vt:lpstr>Sweet &amp; Bitter (10:10)</vt:lpstr>
      <vt:lpstr>The Bitter-sweet Message</vt:lpstr>
      <vt:lpstr>Why Would The Book Become Bitter To John?</vt:lpstr>
      <vt:lpstr>John’s Mission (10:11)</vt:lpstr>
      <vt:lpstr>Two Witnesses</vt:lpstr>
      <vt:lpstr>Question #1</vt:lpstr>
      <vt:lpstr>Question #2</vt:lpstr>
      <vt:lpstr>Measuring the “Temple of God” (11:1, 2)</vt:lpstr>
      <vt:lpstr>Identifying the Symbols (11:1, 2)</vt:lpstr>
      <vt:lpstr>Identifying the Symbols (11:1, 2)</vt:lpstr>
      <vt:lpstr>Identifying the Symbols (11:1, 2)</vt:lpstr>
      <vt:lpstr>No Concern Over Physical Temple</vt:lpstr>
      <vt:lpstr>Identifying the Symbols (11:1, 2)</vt:lpstr>
      <vt:lpstr>Identifying the Symbols (11:1, 2)</vt:lpstr>
      <vt:lpstr>Identifying the Symbols (11:1, 2)</vt:lpstr>
      <vt:lpstr>Identifying the Symbols (11:1, 2)</vt:lpstr>
      <vt:lpstr>Identifying the Symbols (11:1, 2)</vt:lpstr>
      <vt:lpstr>Question #3</vt:lpstr>
      <vt:lpstr>Identifying the Symbols (11:1, 2)</vt:lpstr>
      <vt:lpstr>NUMEROLOGY</vt:lpstr>
      <vt:lpstr>Question #4</vt:lpstr>
      <vt:lpstr>Numerology</vt:lpstr>
      <vt:lpstr>Numerology</vt:lpstr>
      <vt:lpstr>The Meaning of 11:2</vt:lpstr>
      <vt:lpstr>The Meaning of 11:2</vt:lpstr>
      <vt:lpstr>The Work of the Two Witnesses (11:3-6)</vt:lpstr>
      <vt:lpstr>The Identity of the Two Witnesses (11:3-6)</vt:lpstr>
      <vt:lpstr>The Clothing of the Two Witnesses (11:3-6)</vt:lpstr>
      <vt:lpstr>The Strength of the Two Witnesses (11:3-6)</vt:lpstr>
      <vt:lpstr>The Strength of the Two Witnesses (11:3-6)</vt:lpstr>
      <vt:lpstr>The Opposition of the Two Witnesses (11:3-6)</vt:lpstr>
      <vt:lpstr>The Opposition of the Two Witnesses (11:3-6)</vt:lpstr>
      <vt:lpstr>The Power of the Two Witnesses (11:3-6)</vt:lpstr>
      <vt:lpstr>So Who Are They?</vt:lpstr>
      <vt:lpstr>Ask:</vt:lpstr>
      <vt:lpstr>Ask:</vt:lpstr>
      <vt:lpstr>Ask:</vt:lpstr>
      <vt:lpstr>Ask:</vt:lpstr>
      <vt:lpstr>Ask:</vt:lpstr>
      <vt:lpstr>Identity…</vt:lpstr>
      <vt:lpstr>Identity…</vt:lpstr>
      <vt:lpstr>Numbers</vt:lpstr>
      <vt:lpstr>The Death of the Witnesses  (11:7-10)</vt:lpstr>
      <vt:lpstr>The Death of the Witnesses  (11:7-10)</vt:lpstr>
      <vt:lpstr>The Death of the Witnesses  (11:7-10)</vt:lpstr>
      <vt:lpstr>The Death of the Witnesses  (11:7-10)</vt:lpstr>
      <vt:lpstr>Question #6, Why So Happy  (v. 10)?</vt:lpstr>
      <vt:lpstr>The Resurrection of the Witnesses (11:11-14)</vt:lpstr>
      <vt:lpstr>The Resurrection of the Witnesses (11:11-14)</vt:lpstr>
      <vt:lpstr>Revelation’s Story in a “Nutshell”</vt:lpstr>
      <vt:lpstr>Seventh Trumpet –Third Woe (11:14-19)</vt:lpstr>
      <vt:lpstr>11:15</vt:lpstr>
      <vt:lpstr>11:15</vt:lpstr>
      <vt:lpstr>Question #9</vt:lpstr>
      <vt:lpstr>False Positions Not Taught in Revelation 11:15, 17 </vt:lpstr>
      <vt:lpstr>24 Elders</vt:lpstr>
      <vt:lpstr>11:17, 18</vt:lpstr>
      <vt:lpstr>11:17, 18</vt:lpstr>
      <vt:lpstr>Temple of God Was Opened (v. 19)</vt:lpstr>
      <vt:lpstr>Sabbatarian Error</vt:lpstr>
      <vt:lpstr>Sabbatarian Error</vt:lpstr>
      <vt:lpstr>Sabbatarian Error</vt:lpstr>
      <vt:lpstr>Sabbatarian Error</vt:lpstr>
      <vt:lpstr>PowerPoint Presentation</vt:lpstr>
      <vt:lpstr>PowerPoint Presentation</vt:lpstr>
      <vt:lpstr>Ezekiel 20:12</vt:lpstr>
      <vt:lpstr>Sabbatarian Error</vt:lpstr>
      <vt:lpstr>PowerPoint Presentation</vt:lpstr>
      <vt:lpstr>Romans 7:4, 6</vt:lpstr>
      <vt:lpstr>PowerPoint Presentation</vt:lpstr>
      <vt:lpstr>PowerPoint Presentation</vt:lpstr>
      <vt:lpstr>PowerPoint Presentation</vt:lpstr>
      <vt:lpstr>Could We Keep the 10 Commandments in Heaven?</vt:lpstr>
      <vt:lpstr>Could We Keep the 10 Commandments in Heaven?</vt:lpstr>
      <vt:lpstr>Proper Understanding of the Ark in John’s Vision (11:19)</vt:lpstr>
      <vt:lpstr>Concluding Remarks on Revelation 1-11</vt:lpstr>
      <vt:lpstr>Concluding Remarks on Revelation 1-11</vt:lpstr>
      <vt:lpstr>Concluding Remarks on Revelation 1-11</vt:lpstr>
      <vt:lpstr>Chronological Summery of Chapter 11</vt:lpstr>
    </vt:vector>
  </TitlesOfParts>
  <Company>church of Christ</Company>
  <LinksUpToDate>false</LinksUpToDate>
  <SharedDoc>false</SharedDoc>
  <HyperlinkBase>www.revelationandcreation.com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Trumpets</dc:title>
  <dc:subject>Seven Trumpets in Revelation</dc:subject>
  <dc:creator>Steven J. Wallace</dc:creator>
  <cp:keywords>Revelation, Seven Trumpets, PowerPoint, charts, slides, sermon, material, bible</cp:keywords>
  <cp:lastModifiedBy>Steven J. Wallace</cp:lastModifiedBy>
  <cp:revision>226</cp:revision>
  <dcterms:created xsi:type="dcterms:W3CDTF">2003-04-19T01:33:08Z</dcterms:created>
  <dcterms:modified xsi:type="dcterms:W3CDTF">2015-11-07T02:57:18Z</dcterms:modified>
</cp:coreProperties>
</file>